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65" r:id="rId3"/>
    <p:sldId id="269" r:id="rId4"/>
    <p:sldId id="334" r:id="rId5"/>
    <p:sldId id="278" r:id="rId6"/>
    <p:sldId id="290" r:id="rId7"/>
    <p:sldId id="280" r:id="rId8"/>
    <p:sldId id="285" r:id="rId9"/>
    <p:sldId id="287" r:id="rId10"/>
    <p:sldId id="297" r:id="rId11"/>
    <p:sldId id="298" r:id="rId12"/>
    <p:sldId id="299" r:id="rId13"/>
    <p:sldId id="291" r:id="rId14"/>
    <p:sldId id="293" r:id="rId15"/>
    <p:sldId id="304" r:id="rId16"/>
    <p:sldId id="308" r:id="rId17"/>
    <p:sldId id="296" r:id="rId18"/>
    <p:sldId id="305" r:id="rId19"/>
    <p:sldId id="306" r:id="rId20"/>
    <p:sldId id="307" r:id="rId21"/>
    <p:sldId id="335" r:id="rId22"/>
    <p:sldId id="301" r:id="rId23"/>
    <p:sldId id="302" r:id="rId24"/>
    <p:sldId id="303" r:id="rId25"/>
    <p:sldId id="309" r:id="rId26"/>
    <p:sldId id="310" r:id="rId27"/>
    <p:sldId id="311" r:id="rId28"/>
    <p:sldId id="312" r:id="rId29"/>
    <p:sldId id="313" r:id="rId30"/>
    <p:sldId id="314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15" r:id="rId44"/>
    <p:sldId id="316" r:id="rId45"/>
    <p:sldId id="317" r:id="rId46"/>
    <p:sldId id="318" r:id="rId47"/>
    <p:sldId id="319" r:id="rId48"/>
    <p:sldId id="320" r:id="rId49"/>
    <p:sldId id="321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%20150%20L\SCHEDULE-PROVE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eattore%205%20mc\Reattore%205%20mc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eattore%205%20mc\Reattore%205%20mc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eattore%205%20mc\Reattore%205%20mc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eattore%205%20mc\Reattore%205%20mc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laudia\Dropbox\Digestione%20Anaerobica\denitrificazione%20con%20solfuro\ultimo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audia\Dropbox\Digestione%20Anaerobica\denitrificazione%20con%20solfuro\ultimo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audia\Dropbox\Digestione%20Anaerobica\denitrificazione%20con%20solfuro\ultim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%20150%20L\SCHEDULE-PROV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%20150%20L\SCHEDULE-PROV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%20150%20L\SCHEDULE-PROV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eattore%205%20mc\Reattore%205%20mc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eattore%205%20mc\Reattore%205%20mc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eattore%205%20mc\Reattore%205%20mc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eattore%205%20mc\Reattore%205%20mc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Digestione%20Anaerobica\Reattore%205%20mc\Reattore%205%20m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Rimozione Percentuale </a:t>
            </a:r>
            <a:r>
              <a:rPr lang="en-US"/>
              <a:t>COD</a:t>
            </a:r>
          </a:p>
        </c:rich>
      </c:tx>
      <c:layout>
        <c:manualLayout>
          <c:xMode val="edge"/>
          <c:yMode val="edge"/>
          <c:x val="0.2814606117422673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3378357460906364E-2"/>
          <c:y val="0.14564762412019591"/>
          <c:w val="0.81416250254341282"/>
          <c:h val="0.72440112863276629"/>
        </c:manualLayout>
      </c:layout>
      <c:scatterChart>
        <c:scatterStyle val="lineMarker"/>
        <c:varyColors val="0"/>
        <c:ser>
          <c:idx val="0"/>
          <c:order val="0"/>
          <c:tx>
            <c:v>1</c:v>
          </c:tx>
          <c:spPr>
            <a:ln w="28575">
              <a:noFill/>
            </a:ln>
          </c:spPr>
          <c:xVal>
            <c:numRef>
              <c:f>ANALISI!$A$5:$A$362</c:f>
              <c:numCache>
                <c:formatCode>General</c:formatCode>
                <c:ptCount val="35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</c:numCache>
            </c:numRef>
          </c:xVal>
          <c:yVal>
            <c:numRef>
              <c:f>ANALISI!$P$5:$P$362</c:f>
              <c:numCache>
                <c:formatCode>General</c:formatCode>
                <c:ptCount val="358"/>
                <c:pt idx="49" formatCode="0">
                  <c:v>6.3204301075268665</c:v>
                </c:pt>
                <c:pt idx="51" formatCode="0">
                  <c:v>17.51621076136901</c:v>
                </c:pt>
                <c:pt idx="53" formatCode="0">
                  <c:v>27.036538956765529</c:v>
                </c:pt>
                <c:pt idx="56" formatCode="0">
                  <c:v>20.772104847562666</c:v>
                </c:pt>
                <c:pt idx="65" formatCode="0">
                  <c:v>23.24906465261023</c:v>
                </c:pt>
                <c:pt idx="74" formatCode="0">
                  <c:v>52.164948453608119</c:v>
                </c:pt>
                <c:pt idx="86" formatCode="0">
                  <c:v>30.434782608695656</c:v>
                </c:pt>
                <c:pt idx="93" formatCode="0">
                  <c:v>32.644110275689222</c:v>
                </c:pt>
                <c:pt idx="100" formatCode="0">
                  <c:v>19.067558057705842</c:v>
                </c:pt>
                <c:pt idx="107" formatCode="0">
                  <c:v>24.451561248999187</c:v>
                </c:pt>
                <c:pt idx="114" formatCode="0">
                  <c:v>18.308615819209027</c:v>
                </c:pt>
                <c:pt idx="121" formatCode="0">
                  <c:v>20.42935069505543</c:v>
                </c:pt>
                <c:pt idx="128" formatCode="0">
                  <c:v>30.2656546489563</c:v>
                </c:pt>
                <c:pt idx="134" formatCode="0">
                  <c:v>13.253012048192767</c:v>
                </c:pt>
                <c:pt idx="141" formatCode="0">
                  <c:v>9.2747760762785312</c:v>
                </c:pt>
                <c:pt idx="151" formatCode="0">
                  <c:v>21.025043680838614</c:v>
                </c:pt>
                <c:pt idx="162" formatCode="0">
                  <c:v>11.75771971496437</c:v>
                </c:pt>
                <c:pt idx="164" formatCode="0">
                  <c:v>15.448851774530242</c:v>
                </c:pt>
                <c:pt idx="169" formatCode="0">
                  <c:v>14.432029795158286</c:v>
                </c:pt>
                <c:pt idx="172" formatCode="0">
                  <c:v>25.588412794206338</c:v>
                </c:pt>
                <c:pt idx="175" formatCode="0">
                  <c:v>14.184710561201944</c:v>
                </c:pt>
                <c:pt idx="177" formatCode="0">
                  <c:v>8.541376251425671</c:v>
                </c:pt>
                <c:pt idx="179" formatCode="0">
                  <c:v>16.786484543493831</c:v>
                </c:pt>
                <c:pt idx="182" formatCode="0">
                  <c:v>15.632980663991244</c:v>
                </c:pt>
                <c:pt idx="184" formatCode="0">
                  <c:v>13.604947253546754</c:v>
                </c:pt>
                <c:pt idx="186" formatCode="0">
                  <c:v>7.5589792970630771</c:v>
                </c:pt>
                <c:pt idx="189" formatCode="0">
                  <c:v>11.764705882352947</c:v>
                </c:pt>
                <c:pt idx="191" formatCode="0">
                  <c:v>12.693610842207159</c:v>
                </c:pt>
                <c:pt idx="193" formatCode="0">
                  <c:v>18.130042714760329</c:v>
                </c:pt>
                <c:pt idx="196" formatCode="0">
                  <c:v>24.169933133502425</c:v>
                </c:pt>
                <c:pt idx="198" formatCode="0">
                  <c:v>30.017006802721024</c:v>
                </c:pt>
                <c:pt idx="203" formatCode="0">
                  <c:v>23.519163763066231</c:v>
                </c:pt>
                <c:pt idx="205" formatCode="0">
                  <c:v>21.289355322338832</c:v>
                </c:pt>
                <c:pt idx="207" formatCode="0">
                  <c:v>23.949579831932663</c:v>
                </c:pt>
                <c:pt idx="210" formatCode="0">
                  <c:v>26.821405544809799</c:v>
                </c:pt>
                <c:pt idx="212" formatCode="0">
                  <c:v>24.841437632135218</c:v>
                </c:pt>
                <c:pt idx="217" formatCode="0">
                  <c:v>29.994837377387686</c:v>
                </c:pt>
                <c:pt idx="224" formatCode="0">
                  <c:v>30.696699842849629</c:v>
                </c:pt>
                <c:pt idx="226" formatCode="0">
                  <c:v>23.335467349551852</c:v>
                </c:pt>
                <c:pt idx="228" formatCode="0">
                  <c:v>27.940231362467806</c:v>
                </c:pt>
                <c:pt idx="231" formatCode="0">
                  <c:v>26.389786683904266</c:v>
                </c:pt>
                <c:pt idx="233" formatCode="0">
                  <c:v>26.852743022136629</c:v>
                </c:pt>
                <c:pt idx="240" formatCode="0">
                  <c:v>27.453049166490839</c:v>
                </c:pt>
                <c:pt idx="242" formatCode="0">
                  <c:v>22.488774855676677</c:v>
                </c:pt>
                <c:pt idx="246" formatCode="0">
                  <c:v>28.261585767625746</c:v>
                </c:pt>
                <c:pt idx="249" formatCode="0">
                  <c:v>25.481039720940689</c:v>
                </c:pt>
                <c:pt idx="252" formatCode="0">
                  <c:v>22.749036552610072</c:v>
                </c:pt>
                <c:pt idx="259" formatCode="0">
                  <c:v>32.007400555041414</c:v>
                </c:pt>
                <c:pt idx="262" formatCode="0">
                  <c:v>44.636266222169311</c:v>
                </c:pt>
                <c:pt idx="266" formatCode="0">
                  <c:v>24.539997390056179</c:v>
                </c:pt>
                <c:pt idx="269" formatCode="0">
                  <c:v>12.419354838709728</c:v>
                </c:pt>
                <c:pt idx="273" formatCode="0">
                  <c:v>21.381182147165198</c:v>
                </c:pt>
                <c:pt idx="276" formatCode="0">
                  <c:v>28.104936905025461</c:v>
                </c:pt>
                <c:pt idx="280" formatCode="0">
                  <c:v>34.828657503294934</c:v>
                </c:pt>
                <c:pt idx="283" formatCode="0">
                  <c:v>35.091466245705256</c:v>
                </c:pt>
                <c:pt idx="287" formatCode="0">
                  <c:v>33.949527469103607</c:v>
                </c:pt>
                <c:pt idx="290" formatCode="0">
                  <c:v>25.007803558422637</c:v>
                </c:pt>
                <c:pt idx="294" formatCode="0">
                  <c:v>24.200530477429623</c:v>
                </c:pt>
                <c:pt idx="297" formatCode="0">
                  <c:v>29.077840797965962</c:v>
                </c:pt>
                <c:pt idx="301" formatCode="0">
                  <c:v>33.982635796972403</c:v>
                </c:pt>
                <c:pt idx="310" formatCode="0.00">
                  <c:v>23.296955811119631</c:v>
                </c:pt>
              </c:numCache>
            </c:numRef>
          </c:yVal>
          <c:smooth val="0"/>
        </c:ser>
        <c:ser>
          <c:idx val="1"/>
          <c:order val="1"/>
          <c:tx>
            <c:v>2</c:v>
          </c:tx>
          <c:spPr>
            <a:ln w="28575">
              <a:noFill/>
            </a:ln>
          </c:spPr>
          <c:xVal>
            <c:numRef>
              <c:f>ANALISI!$A$5:$A$1087</c:f>
              <c:numCache>
                <c:formatCode>General</c:formatCode>
                <c:ptCount val="108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</c:numCache>
            </c:numRef>
          </c:xVal>
          <c:yVal>
            <c:numRef>
              <c:f>ANALISI!$AI$5:$AI$1087</c:f>
              <c:numCache>
                <c:formatCode>General</c:formatCode>
                <c:ptCount val="1083"/>
                <c:pt idx="29" formatCode="0">
                  <c:v>100</c:v>
                </c:pt>
                <c:pt idx="31" formatCode="0">
                  <c:v>100</c:v>
                </c:pt>
                <c:pt idx="49" formatCode="0">
                  <c:v>37.195698924731325</c:v>
                </c:pt>
                <c:pt idx="51" formatCode="0">
                  <c:v>28.037102245888263</c:v>
                </c:pt>
                <c:pt idx="53" formatCode="0">
                  <c:v>40.234341468997549</c:v>
                </c:pt>
                <c:pt idx="56" formatCode="0">
                  <c:v>41.499913333205043</c:v>
                </c:pt>
                <c:pt idx="65" formatCode="0">
                  <c:v>27.661814167244422</c:v>
                </c:pt>
                <c:pt idx="74" formatCode="0">
                  <c:v>7.8515111695137865</c:v>
                </c:pt>
                <c:pt idx="86" formatCode="0">
                  <c:v>41.614906832298125</c:v>
                </c:pt>
                <c:pt idx="93" formatCode="0">
                  <c:v>36.925647451963059</c:v>
                </c:pt>
                <c:pt idx="100" formatCode="0">
                  <c:v>24.261083743842367</c:v>
                </c:pt>
                <c:pt idx="107" formatCode="0">
                  <c:v>37.678142514011213</c:v>
                </c:pt>
                <c:pt idx="114" formatCode="0">
                  <c:v>30.420197740112989</c:v>
                </c:pt>
                <c:pt idx="121" formatCode="0">
                  <c:v>12.423016012669398</c:v>
                </c:pt>
                <c:pt idx="128" formatCode="0">
                  <c:v>39.010120177103097</c:v>
                </c:pt>
                <c:pt idx="134" formatCode="0">
                  <c:v>27.376409552801888</c:v>
                </c:pt>
                <c:pt idx="141" formatCode="0">
                  <c:v>20.639506886256381</c:v>
                </c:pt>
                <c:pt idx="151" formatCode="0">
                  <c:v>22.160745486313289</c:v>
                </c:pt>
                <c:pt idx="162" formatCode="0">
                  <c:v>41.567695961995248</c:v>
                </c:pt>
                <c:pt idx="164" formatCode="0">
                  <c:v>28.966597077244199</c:v>
                </c:pt>
                <c:pt idx="169" formatCode="0">
                  <c:v>20.763500931098687</c:v>
                </c:pt>
                <c:pt idx="172" formatCode="0">
                  <c:v>24.252482580786676</c:v>
                </c:pt>
                <c:pt idx="175" formatCode="0">
                  <c:v>24.943064006254495</c:v>
                </c:pt>
                <c:pt idx="177" formatCode="0">
                  <c:v>22.466945465298064</c:v>
                </c:pt>
                <c:pt idx="179" formatCode="0">
                  <c:v>26.363677210639789</c:v>
                </c:pt>
                <c:pt idx="182" formatCode="0">
                  <c:v>28.610380383647925</c:v>
                </c:pt>
                <c:pt idx="184" formatCode="0">
                  <c:v>25.035077690588793</c:v>
                </c:pt>
                <c:pt idx="186" formatCode="0">
                  <c:v>26.089311506981144</c:v>
                </c:pt>
                <c:pt idx="189" formatCode="0">
                  <c:v>26.159594985535186</c:v>
                </c:pt>
                <c:pt idx="191" formatCode="0">
                  <c:v>30.751452081316554</c:v>
                </c:pt>
                <c:pt idx="193" formatCode="0">
                  <c:v>31.003796867584189</c:v>
                </c:pt>
                <c:pt idx="196" formatCode="0">
                  <c:v>28.94166474521559</c:v>
                </c:pt>
                <c:pt idx="198" formatCode="0">
                  <c:v>32.721088435374149</c:v>
                </c:pt>
                <c:pt idx="203" formatCode="0">
                  <c:v>31.445993031358839</c:v>
                </c:pt>
                <c:pt idx="205" formatCode="0">
                  <c:v>28.010610079575589</c:v>
                </c:pt>
                <c:pt idx="207" formatCode="0">
                  <c:v>35.989915966386548</c:v>
                </c:pt>
                <c:pt idx="210" formatCode="0">
                  <c:v>36.144422952933574</c:v>
                </c:pt>
                <c:pt idx="212" formatCode="0">
                  <c:v>31.312896405919691</c:v>
                </c:pt>
                <c:pt idx="217" formatCode="0">
                  <c:v>37.712958182756935</c:v>
                </c:pt>
                <c:pt idx="224" formatCode="0">
                  <c:v>37.684651650078479</c:v>
                </c:pt>
                <c:pt idx="226" formatCode="0">
                  <c:v>35.848271446862995</c:v>
                </c:pt>
                <c:pt idx="228" formatCode="0">
                  <c:v>39.145244215938298</c:v>
                </c:pt>
                <c:pt idx="231" formatCode="0">
                  <c:v>37.456367162249329</c:v>
                </c:pt>
                <c:pt idx="233" formatCode="0">
                  <c:v>39.06641000962464</c:v>
                </c:pt>
                <c:pt idx="240" formatCode="0">
                  <c:v>29.949356404304702</c:v>
                </c:pt>
                <c:pt idx="242" formatCode="0">
                  <c:v>31.937139191789612</c:v>
                </c:pt>
                <c:pt idx="246" formatCode="0">
                  <c:v>36.424335602899212</c:v>
                </c:pt>
                <c:pt idx="249" formatCode="0">
                  <c:v>31.849893102284234</c:v>
                </c:pt>
                <c:pt idx="252" formatCode="0">
                  <c:v>38.068433960060837</c:v>
                </c:pt>
                <c:pt idx="259" formatCode="0">
                  <c:v>41.076549491211736</c:v>
                </c:pt>
                <c:pt idx="262" formatCode="0">
                  <c:v>48.787950946541365</c:v>
                </c:pt>
                <c:pt idx="266" formatCode="0">
                  <c:v>30.892600809082587</c:v>
                </c:pt>
                <c:pt idx="269" formatCode="0">
                  <c:v>28.242580645161162</c:v>
                </c:pt>
                <c:pt idx="273" formatCode="0">
                  <c:v>30.74185765983113</c:v>
                </c:pt>
                <c:pt idx="276" formatCode="0">
                  <c:v>31.693601948195717</c:v>
                </c:pt>
                <c:pt idx="280" formatCode="0">
                  <c:v>29.567877989079271</c:v>
                </c:pt>
                <c:pt idx="283" formatCode="0">
                  <c:v>39.747423159067537</c:v>
                </c:pt>
                <c:pt idx="287" formatCode="0">
                  <c:v>37.87932287880362</c:v>
                </c:pt>
                <c:pt idx="290" formatCode="0">
                  <c:v>38.224950577463325</c:v>
                </c:pt>
                <c:pt idx="294" formatCode="0">
                  <c:v>29.263587228505596</c:v>
                </c:pt>
                <c:pt idx="297" formatCode="0">
                  <c:v>35.343731664384904</c:v>
                </c:pt>
                <c:pt idx="301" formatCode="0">
                  <c:v>35.209260908281387</c:v>
                </c:pt>
                <c:pt idx="310" formatCode="0.00">
                  <c:v>34.005559401728171</c:v>
                </c:pt>
              </c:numCache>
            </c:numRef>
          </c:yVal>
          <c:smooth val="0"/>
        </c:ser>
        <c:ser>
          <c:idx val="2"/>
          <c:order val="2"/>
          <c:tx>
            <c:v>3</c:v>
          </c:tx>
          <c:spPr>
            <a:ln w="28575">
              <a:noFill/>
            </a:ln>
          </c:spPr>
          <c:xVal>
            <c:numRef>
              <c:f>ANALISI!$A$5:$A$1087</c:f>
              <c:numCache>
                <c:formatCode>General</c:formatCode>
                <c:ptCount val="108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</c:numCache>
            </c:numRef>
          </c:xVal>
          <c:yVal>
            <c:numRef>
              <c:f>ANALISI!$BB$5:$BB$1087</c:f>
              <c:numCache>
                <c:formatCode>General</c:formatCode>
                <c:ptCount val="1083"/>
                <c:pt idx="29" formatCode="0">
                  <c:v>100</c:v>
                </c:pt>
                <c:pt idx="31" formatCode="0">
                  <c:v>100</c:v>
                </c:pt>
                <c:pt idx="49" formatCode="0">
                  <c:v>17.068817204301006</c:v>
                </c:pt>
                <c:pt idx="51" formatCode="0">
                  <c:v>18.042255335594962</c:v>
                </c:pt>
                <c:pt idx="53" formatCode="0">
                  <c:v>37.444562076168104</c:v>
                </c:pt>
                <c:pt idx="56" formatCode="0">
                  <c:v>35.93879398339849</c:v>
                </c:pt>
                <c:pt idx="65" formatCode="0">
                  <c:v>14.744280982823691</c:v>
                </c:pt>
                <c:pt idx="74" formatCode="0">
                  <c:v>17.214191852825227</c:v>
                </c:pt>
                <c:pt idx="86" formatCode="0">
                  <c:v>44.927536231884062</c:v>
                </c:pt>
                <c:pt idx="93" formatCode="0">
                  <c:v>37.343358395990009</c:v>
                </c:pt>
                <c:pt idx="100" formatCode="0">
                  <c:v>33.233638282899413</c:v>
                </c:pt>
                <c:pt idx="107" formatCode="0">
                  <c:v>35.436349079263238</c:v>
                </c:pt>
                <c:pt idx="114" formatCode="0">
                  <c:v>20.903954802259893</c:v>
                </c:pt>
                <c:pt idx="121" formatCode="0">
                  <c:v>10.452225937005124</c:v>
                </c:pt>
                <c:pt idx="128" formatCode="0">
                  <c:v>38.693388038504175</c:v>
                </c:pt>
                <c:pt idx="134" formatCode="0">
                  <c:v>23.714717741935484</c:v>
                </c:pt>
                <c:pt idx="141" formatCode="0">
                  <c:v>24.599265693561382</c:v>
                </c:pt>
                <c:pt idx="151" formatCode="0">
                  <c:v>39.204805118495813</c:v>
                </c:pt>
                <c:pt idx="162" formatCode="0">
                  <c:v>49.633286318758813</c:v>
                </c:pt>
                <c:pt idx="164" formatCode="0">
                  <c:v>36.375407634759256</c:v>
                </c:pt>
                <c:pt idx="169" formatCode="0">
                  <c:v>31.89943322191542</c:v>
                </c:pt>
                <c:pt idx="172" formatCode="0">
                  <c:v>41.700625068538216</c:v>
                </c:pt>
                <c:pt idx="175" formatCode="0">
                  <c:v>45.75271099127</c:v>
                </c:pt>
                <c:pt idx="177" formatCode="0">
                  <c:v>42.405302047102388</c:v>
                </c:pt>
                <c:pt idx="179" formatCode="0">
                  <c:v>50.055872720835552</c:v>
                </c:pt>
                <c:pt idx="182" formatCode="0">
                  <c:v>51.676215011681968</c:v>
                </c:pt>
                <c:pt idx="184" formatCode="0">
                  <c:v>48.916039148456008</c:v>
                </c:pt>
                <c:pt idx="186" formatCode="0">
                  <c:v>51.231203454181575</c:v>
                </c:pt>
                <c:pt idx="189" formatCode="0">
                  <c:v>49.8500628115249</c:v>
                </c:pt>
                <c:pt idx="191" formatCode="0">
                  <c:v>53.142648194043801</c:v>
                </c:pt>
                <c:pt idx="193" formatCode="0">
                  <c:v>48.593480614249529</c:v>
                </c:pt>
                <c:pt idx="196" formatCode="0">
                  <c:v>47.225258522392181</c:v>
                </c:pt>
                <c:pt idx="198" formatCode="0">
                  <c:v>42.845481049562494</c:v>
                </c:pt>
                <c:pt idx="203" formatCode="0">
                  <c:v>49.259039715471253</c:v>
                </c:pt>
                <c:pt idx="205" formatCode="0">
                  <c:v>49.603177724466128</c:v>
                </c:pt>
                <c:pt idx="207" formatCode="0">
                  <c:v>52.242914979757082</c:v>
                </c:pt>
                <c:pt idx="210" formatCode="0">
                  <c:v>50.144960107877296</c:v>
                </c:pt>
                <c:pt idx="212" formatCode="0">
                  <c:v>51.432697648583591</c:v>
                </c:pt>
                <c:pt idx="217" formatCode="0">
                  <c:v>54.143143325441635</c:v>
                </c:pt>
                <c:pt idx="224" formatCode="0">
                  <c:v>53.685372585096594</c:v>
                </c:pt>
                <c:pt idx="226" formatCode="0">
                  <c:v>54.621491669461975</c:v>
                </c:pt>
                <c:pt idx="228" formatCode="0">
                  <c:v>53.721269200583023</c:v>
                </c:pt>
                <c:pt idx="231" formatCode="0">
                  <c:v>53.335584824946494</c:v>
                </c:pt>
                <c:pt idx="233" formatCode="0">
                  <c:v>54.868728597053881</c:v>
                </c:pt>
                <c:pt idx="240" formatCode="0">
                  <c:v>51.920976454086954</c:v>
                </c:pt>
                <c:pt idx="242" formatCode="0">
                  <c:v>56.862205401685884</c:v>
                </c:pt>
                <c:pt idx="246" formatCode="0">
                  <c:v>55.787430880476393</c:v>
                </c:pt>
                <c:pt idx="249" formatCode="0">
                  <c:v>57.461729825069426</c:v>
                </c:pt>
                <c:pt idx="252" formatCode="0">
                  <c:v>63.209823640478362</c:v>
                </c:pt>
                <c:pt idx="259" formatCode="0">
                  <c:v>67.35033392431049</c:v>
                </c:pt>
                <c:pt idx="262" formatCode="0">
                  <c:v>73.230299509598623</c:v>
                </c:pt>
                <c:pt idx="266" formatCode="0">
                  <c:v>67.580511276502918</c:v>
                </c:pt>
                <c:pt idx="269" formatCode="0">
                  <c:v>63.059432971648455</c:v>
                </c:pt>
                <c:pt idx="273" formatCode="0">
                  <c:v>60.061153767751584</c:v>
                </c:pt>
                <c:pt idx="276" formatCode="0">
                  <c:v>58.590927495722234</c:v>
                </c:pt>
                <c:pt idx="280" formatCode="0">
                  <c:v>57.575772194951504</c:v>
                </c:pt>
                <c:pt idx="283" formatCode="0">
                  <c:v>61.947282068478195</c:v>
                </c:pt>
                <c:pt idx="287" formatCode="0">
                  <c:v>64.902395459900433</c:v>
                </c:pt>
                <c:pt idx="290" formatCode="0">
                  <c:v>66.769199558762026</c:v>
                </c:pt>
                <c:pt idx="294" formatCode="0">
                  <c:v>58.201246439189426</c:v>
                </c:pt>
                <c:pt idx="297" formatCode="0">
                  <c:v>62.557021480652367</c:v>
                </c:pt>
                <c:pt idx="301" formatCode="0">
                  <c:v>57.699337981135493</c:v>
                </c:pt>
                <c:pt idx="310" formatCode="0.00">
                  <c:v>48.74339723024714</c:v>
                </c:pt>
                <c:pt idx="313" formatCode="0">
                  <c:v>48.180672450363403</c:v>
                </c:pt>
                <c:pt idx="314" formatCode="0">
                  <c:v>61.375948907244393</c:v>
                </c:pt>
              </c:numCache>
            </c:numRef>
          </c:yVal>
          <c:smooth val="0"/>
        </c:ser>
        <c:ser>
          <c:idx val="3"/>
          <c:order val="3"/>
          <c:marker>
            <c:symbol val="none"/>
          </c:marker>
          <c:xVal>
            <c:numRef>
              <c:f>GRAFICI_2015!$C$4:$C$5</c:f>
              <c:numCache>
                <c:formatCode>General</c:formatCode>
                <c:ptCount val="2"/>
                <c:pt idx="0">
                  <c:v>74</c:v>
                </c:pt>
                <c:pt idx="1">
                  <c:v>74</c:v>
                </c:pt>
              </c:numCache>
            </c:numRef>
          </c:xVal>
          <c:yVal>
            <c:numRef>
              <c:f>GRAFICI_2015!$D$4:$D$5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ser>
          <c:idx val="4"/>
          <c:order val="4"/>
          <c:marker>
            <c:symbol val="none"/>
          </c:marker>
          <c:xVal>
            <c:numRef>
              <c:f>GRAFICI_2015!$C$6:$C$7</c:f>
              <c:numCache>
                <c:formatCode>General</c:formatCode>
                <c:ptCount val="2"/>
                <c:pt idx="0">
                  <c:v>145</c:v>
                </c:pt>
                <c:pt idx="1">
                  <c:v>145</c:v>
                </c:pt>
              </c:numCache>
            </c:numRef>
          </c:xVal>
          <c:yVal>
            <c:numRef>
              <c:f>GRAFICI_2015!$D$6:$D$7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ser>
          <c:idx val="5"/>
          <c:order val="5"/>
          <c:marker>
            <c:symbol val="none"/>
          </c:marker>
          <c:xVal>
            <c:numRef>
              <c:f>GRAFICI_2015!$C$8:$C$9</c:f>
              <c:numCache>
                <c:formatCode>General</c:formatCode>
                <c:ptCount val="2"/>
                <c:pt idx="0">
                  <c:v>230</c:v>
                </c:pt>
                <c:pt idx="1">
                  <c:v>230</c:v>
                </c:pt>
              </c:numCache>
            </c:numRef>
          </c:xVal>
          <c:yVal>
            <c:numRef>
              <c:f>GRAFICI_2015!$D$8:$D$9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021376"/>
        <c:axId val="80022912"/>
      </c:scatterChart>
      <c:valAx>
        <c:axId val="80021376"/>
        <c:scaling>
          <c:orientation val="minMax"/>
          <c:max val="310"/>
          <c:min val="30"/>
        </c:scaling>
        <c:delete val="0"/>
        <c:axPos val="b"/>
        <c:numFmt formatCode="General" sourceLinked="1"/>
        <c:majorTickMark val="out"/>
        <c:minorTickMark val="none"/>
        <c:tickLblPos val="nextTo"/>
        <c:crossAx val="80022912"/>
        <c:crosses val="autoZero"/>
        <c:crossBetween val="midCat"/>
        <c:majorUnit val="20"/>
      </c:valAx>
      <c:valAx>
        <c:axId val="80022912"/>
        <c:scaling>
          <c:orientation val="minMax"/>
          <c:max val="8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021376"/>
        <c:crosses val="autoZero"/>
        <c:crossBetween val="midCat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Solfuri</a:t>
            </a:r>
          </a:p>
        </c:rich>
      </c:tx>
      <c:layout>
        <c:manualLayout>
          <c:xMode val="edge"/>
          <c:yMode val="edge"/>
          <c:x val="0.45162906954511478"/>
          <c:y val="4.637682006195504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057216502835582"/>
          <c:y val="0.1858669744821593"/>
          <c:w val="0.76416787660789565"/>
          <c:h val="0.67476301262362737"/>
        </c:manualLayout>
      </c:layout>
      <c:scatterChart>
        <c:scatterStyle val="lineMarker"/>
        <c:varyColors val="0"/>
        <c:ser>
          <c:idx val="0"/>
          <c:order val="1"/>
          <c:marker>
            <c:symbol val="none"/>
          </c:marker>
          <c:xVal>
            <c:numRef>
              <c:f>GRAFICI!$C$3:$C$4</c:f>
              <c:numCache>
                <c:formatCode>General</c:formatCode>
                <c:ptCount val="2"/>
                <c:pt idx="0">
                  <c:v>55</c:v>
                </c:pt>
                <c:pt idx="1">
                  <c:v>55</c:v>
                </c:pt>
              </c:numCache>
            </c:numRef>
          </c:xVal>
          <c:yVal>
            <c:numRef>
              <c:f>GRAFICI!$D$3:$D$4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GRAFICI!$C$5:$C$6</c:f>
              <c:strCache>
                <c:ptCount val="1"/>
                <c:pt idx="0">
                  <c:v>112 112</c:v>
                </c:pt>
              </c:strCache>
            </c:strRef>
          </c:tx>
          <c:marker>
            <c:symbol val="none"/>
          </c:marker>
          <c:xVal>
            <c:numRef>
              <c:f>GRAFICI!$C$5:$C$6</c:f>
              <c:numCache>
                <c:formatCode>General</c:formatCode>
                <c:ptCount val="2"/>
                <c:pt idx="0">
                  <c:v>112</c:v>
                </c:pt>
                <c:pt idx="1">
                  <c:v>112</c:v>
                </c:pt>
              </c:numCache>
            </c:numRef>
          </c:xVal>
          <c:yVal>
            <c:numRef>
              <c:f>GRAFICI!$D$5:$D$6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3"/>
          <c:order val="3"/>
          <c:marker>
            <c:symbol val="none"/>
          </c:marker>
          <c:xVal>
            <c:numRef>
              <c:f>GRAFICI!$C$7:$C$8</c:f>
              <c:numCache>
                <c:formatCode>General</c:formatCode>
                <c:ptCount val="2"/>
                <c:pt idx="0">
                  <c:v>192</c:v>
                </c:pt>
                <c:pt idx="1">
                  <c:v>192</c:v>
                </c:pt>
              </c:numCache>
            </c:numRef>
          </c:xVal>
          <c:yVal>
            <c:numRef>
              <c:f>GRAFICI!$D$7:$D$8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1"/>
          <c:order val="0"/>
          <c:tx>
            <c:v>OUT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Analisi!$V$24:$V$1039</c:f>
              <c:numCache>
                <c:formatCode>General</c:formatCode>
                <c:ptCount val="1016"/>
                <c:pt idx="123">
                  <c:v>112.5</c:v>
                </c:pt>
                <c:pt idx="128">
                  <c:v>67.2</c:v>
                </c:pt>
                <c:pt idx="135">
                  <c:v>96.4</c:v>
                </c:pt>
                <c:pt idx="137">
                  <c:v>120.8</c:v>
                </c:pt>
                <c:pt idx="140">
                  <c:v>150</c:v>
                </c:pt>
                <c:pt idx="142">
                  <c:v>171</c:v>
                </c:pt>
                <c:pt idx="147">
                  <c:v>142</c:v>
                </c:pt>
                <c:pt idx="154">
                  <c:v>170</c:v>
                </c:pt>
                <c:pt idx="156">
                  <c:v>220</c:v>
                </c:pt>
                <c:pt idx="158">
                  <c:v>186</c:v>
                </c:pt>
                <c:pt idx="161">
                  <c:v>150</c:v>
                </c:pt>
                <c:pt idx="163">
                  <c:v>160</c:v>
                </c:pt>
                <c:pt idx="170">
                  <c:v>167</c:v>
                </c:pt>
                <c:pt idx="172">
                  <c:v>140</c:v>
                </c:pt>
                <c:pt idx="176">
                  <c:v>163</c:v>
                </c:pt>
                <c:pt idx="179">
                  <c:v>146</c:v>
                </c:pt>
                <c:pt idx="182">
                  <c:v>157</c:v>
                </c:pt>
                <c:pt idx="189">
                  <c:v>181</c:v>
                </c:pt>
                <c:pt idx="192">
                  <c:v>188</c:v>
                </c:pt>
                <c:pt idx="196">
                  <c:v>210</c:v>
                </c:pt>
                <c:pt idx="199">
                  <c:v>183</c:v>
                </c:pt>
                <c:pt idx="203">
                  <c:v>220</c:v>
                </c:pt>
                <c:pt idx="206">
                  <c:v>170</c:v>
                </c:pt>
                <c:pt idx="210">
                  <c:v>140</c:v>
                </c:pt>
                <c:pt idx="213">
                  <c:v>160</c:v>
                </c:pt>
                <c:pt idx="217">
                  <c:v>100</c:v>
                </c:pt>
                <c:pt idx="223">
                  <c:v>158.83600000000001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931584"/>
        <c:axId val="112933120"/>
      </c:scatterChart>
      <c:valAx>
        <c:axId val="112931584"/>
        <c:scaling>
          <c:orientation val="minMax"/>
          <c:max val="250"/>
          <c:min val="130"/>
        </c:scaling>
        <c:delete val="0"/>
        <c:axPos val="b"/>
        <c:numFmt formatCode="General" sourceLinked="1"/>
        <c:majorTickMark val="out"/>
        <c:minorTickMark val="none"/>
        <c:tickLblPos val="nextTo"/>
        <c:crossAx val="112933120"/>
        <c:crosses val="autoZero"/>
        <c:crossBetween val="midCat"/>
        <c:majorUnit val="10"/>
      </c:valAx>
      <c:valAx>
        <c:axId val="112933120"/>
        <c:scaling>
          <c:orientation val="minMax"/>
          <c:max val="3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[mg/l]</a:t>
                </a:r>
              </a:p>
            </c:rich>
          </c:tx>
          <c:layout>
            <c:manualLayout>
              <c:xMode val="edge"/>
              <c:yMode val="edge"/>
              <c:x val="1.1547526515981956E-2"/>
              <c:y val="0.404721014213582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2931584"/>
        <c:crosses val="autoZero"/>
        <c:crossBetween val="midCat"/>
        <c:majorUnit val="5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8847117313490056"/>
          <c:y val="0.52989460776348163"/>
          <c:w val="0.10903864848765377"/>
          <c:h val="8.386280202904102E-2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Produzione Giornaliera di Metano</a:t>
            </a:r>
          </a:p>
        </c:rich>
      </c:tx>
      <c:layout>
        <c:manualLayout>
          <c:xMode val="edge"/>
          <c:yMode val="edge"/>
          <c:x val="0.16942241460350557"/>
          <c:y val="4.637477556257184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09298966781468"/>
          <c:y val="0.13021492235629772"/>
          <c:w val="0.84764391258114502"/>
          <c:h val="0.75360360672894933"/>
        </c:manualLayout>
      </c:layout>
      <c:scatterChart>
        <c:scatterStyle val="lineMarker"/>
        <c:varyColors val="0"/>
        <c:ser>
          <c:idx val="1"/>
          <c:order val="1"/>
          <c:marker>
            <c:symbol val="none"/>
          </c:marker>
          <c:xVal>
            <c:numRef>
              <c:f>GRAFICI!$C$3:$C$4</c:f>
              <c:numCache>
                <c:formatCode>General</c:formatCode>
                <c:ptCount val="2"/>
                <c:pt idx="0">
                  <c:v>55</c:v>
                </c:pt>
                <c:pt idx="1">
                  <c:v>55</c:v>
                </c:pt>
              </c:numCache>
            </c:numRef>
          </c:xVal>
          <c:yVal>
            <c:numRef>
              <c:f>GRAFICI!$D$3:$D$4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GRAFICI!$C$5:$C$6</c:f>
              <c:strCache>
                <c:ptCount val="1"/>
                <c:pt idx="0">
                  <c:v>112 112</c:v>
                </c:pt>
              </c:strCache>
            </c:strRef>
          </c:tx>
          <c:marker>
            <c:symbol val="none"/>
          </c:marker>
          <c:xVal>
            <c:numRef>
              <c:f>GRAFICI!$C$5:$C$6</c:f>
              <c:numCache>
                <c:formatCode>General</c:formatCode>
                <c:ptCount val="2"/>
                <c:pt idx="0">
                  <c:v>112</c:v>
                </c:pt>
                <c:pt idx="1">
                  <c:v>112</c:v>
                </c:pt>
              </c:numCache>
            </c:numRef>
          </c:xVal>
          <c:yVal>
            <c:numRef>
              <c:f>GRAFICI!$D$5:$D$6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3"/>
          <c:order val="3"/>
          <c:marker>
            <c:symbol val="none"/>
          </c:marker>
          <c:xVal>
            <c:numRef>
              <c:f>GRAFICI!$C$7:$C$8</c:f>
              <c:numCache>
                <c:formatCode>General</c:formatCode>
                <c:ptCount val="2"/>
                <c:pt idx="0">
                  <c:v>192</c:v>
                </c:pt>
                <c:pt idx="1">
                  <c:v>192</c:v>
                </c:pt>
              </c:numCache>
            </c:numRef>
          </c:xVal>
          <c:yVal>
            <c:numRef>
              <c:f>GRAFICI!$D$7:$D$8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0"/>
          <c:order val="0"/>
          <c:tx>
            <c:strRef>
              <c:f>Analisi!$AL$3</c:f>
              <c:strCache>
                <c:ptCount val="1"/>
                <c:pt idx="0">
                  <c:v>mc CH4/d</c:v>
                </c:pt>
              </c:strCache>
            </c:strRef>
          </c:tx>
          <c:spPr>
            <a:ln w="28575">
              <a:noFill/>
            </a:ln>
          </c:spP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Analisi!$AL$24:$AL$1039</c:f>
              <c:numCache>
                <c:formatCode>General</c:formatCode>
                <c:ptCount val="1016"/>
                <c:pt idx="4" formatCode="0.0">
                  <c:v>0.46741270082249303</c:v>
                </c:pt>
                <c:pt idx="11" formatCode="0.0">
                  <c:v>0.29386726454472822</c:v>
                </c:pt>
                <c:pt idx="18" formatCode="0.0">
                  <c:v>0.39480438434498005</c:v>
                </c:pt>
                <c:pt idx="25" formatCode="0.0">
                  <c:v>0.63977191022782898</c:v>
                </c:pt>
                <c:pt idx="32" formatCode="0.0">
                  <c:v>0.34025772433031509</c:v>
                </c:pt>
                <c:pt idx="39" formatCode="0.0">
                  <c:v>0.45637576473175567</c:v>
                </c:pt>
                <c:pt idx="46" formatCode="0.0">
                  <c:v>0.30552318326088196</c:v>
                </c:pt>
                <c:pt idx="53" formatCode="0.0">
                  <c:v>0.97613597803573904</c:v>
                </c:pt>
                <c:pt idx="60" formatCode="0.0">
                  <c:v>0.57476477789996716</c:v>
                </c:pt>
                <c:pt idx="67" formatCode="0.0">
                  <c:v>0.45549543076193189</c:v>
                </c:pt>
                <c:pt idx="81" formatCode="0.0">
                  <c:v>1.0586688010972041</c:v>
                </c:pt>
                <c:pt idx="92" formatCode="0.0">
                  <c:v>1.2838021791145888</c:v>
                </c:pt>
                <c:pt idx="94" formatCode="0.0">
                  <c:v>1.333335738363925</c:v>
                </c:pt>
                <c:pt idx="99" formatCode="0.0">
                  <c:v>1.4066211162692033</c:v>
                </c:pt>
                <c:pt idx="102" formatCode="0.0">
                  <c:v>1.641154667736032</c:v>
                </c:pt>
                <c:pt idx="105" formatCode="0.0">
                  <c:v>1.7040144154996955</c:v>
                </c:pt>
                <c:pt idx="107" formatCode="0.0">
                  <c:v>1.59161570125261</c:v>
                </c:pt>
                <c:pt idx="109" formatCode="0.0">
                  <c:v>1.7423462693966021</c:v>
                </c:pt>
                <c:pt idx="112" formatCode="0.0">
                  <c:v>0.99398093537785459</c:v>
                </c:pt>
                <c:pt idx="114" formatCode="0.0">
                  <c:v>1.1432252944022698</c:v>
                </c:pt>
                <c:pt idx="116" formatCode="0.0">
                  <c:v>1.1161235033024932</c:v>
                </c:pt>
                <c:pt idx="119" formatCode="0.0">
                  <c:v>1.7776283119592518</c:v>
                </c:pt>
                <c:pt idx="121" formatCode="0.0">
                  <c:v>1.5589226191118799</c:v>
                </c:pt>
                <c:pt idx="123" formatCode="0.0">
                  <c:v>2.0366271221318377</c:v>
                </c:pt>
                <c:pt idx="126" formatCode="0.0">
                  <c:v>1.9404560138198281</c:v>
                </c:pt>
                <c:pt idx="128" formatCode="0.0">
                  <c:v>1.7798665857216238</c:v>
                </c:pt>
                <c:pt idx="133" formatCode="0.0">
                  <c:v>1.79140011368576</c:v>
                </c:pt>
                <c:pt idx="135" formatCode="0.0">
                  <c:v>1.9993901635579305</c:v>
                </c:pt>
                <c:pt idx="137" formatCode="0.0">
                  <c:v>2.2848683978054152</c:v>
                </c:pt>
                <c:pt idx="140" formatCode="0.0">
                  <c:v>2.3121417299921068</c:v>
                </c:pt>
                <c:pt idx="142" formatCode="0.0">
                  <c:v>2.2779106821175019</c:v>
                </c:pt>
                <c:pt idx="147" formatCode="0.0">
                  <c:v>2.4446087807666381</c:v>
                </c:pt>
                <c:pt idx="154" formatCode="0.0">
                  <c:v>2.4755109314284787</c:v>
                </c:pt>
                <c:pt idx="156" formatCode="0.0">
                  <c:v>2.3944416792294834</c:v>
                </c:pt>
                <c:pt idx="158" formatCode="0.0">
                  <c:v>2.0549925784067842</c:v>
                </c:pt>
                <c:pt idx="161" formatCode="0.0">
                  <c:v>2.0289691054198467</c:v>
                </c:pt>
                <c:pt idx="163" formatCode="0.0">
                  <c:v>1.8572627582721737</c:v>
                </c:pt>
                <c:pt idx="170" formatCode="0.0">
                  <c:v>1.7109759965727975</c:v>
                </c:pt>
                <c:pt idx="172" formatCode="0.0">
                  <c:v>2.097730262781778</c:v>
                </c:pt>
                <c:pt idx="176" formatCode="0.0">
                  <c:v>1.3432514043875909</c:v>
                </c:pt>
                <c:pt idx="179" formatCode="0.0">
                  <c:v>1.3175961905382119</c:v>
                </c:pt>
                <c:pt idx="182" formatCode="0.0">
                  <c:v>1.3789121401713271</c:v>
                </c:pt>
                <c:pt idx="189" formatCode="0.0">
                  <c:v>1.3567594311052535</c:v>
                </c:pt>
                <c:pt idx="192" formatCode="0.0">
                  <c:v>1.3170859330500151</c:v>
                </c:pt>
                <c:pt idx="196" formatCode="0.0">
                  <c:v>1.1333559841514202</c:v>
                </c:pt>
                <c:pt idx="199" formatCode="0.0">
                  <c:v>1.17725195300126</c:v>
                </c:pt>
                <c:pt idx="203" formatCode="0.0">
                  <c:v>1.2929758285783275</c:v>
                </c:pt>
                <c:pt idx="206" formatCode="0.0">
                  <c:v>1.4385150087162224</c:v>
                </c:pt>
                <c:pt idx="210" formatCode="0.0">
                  <c:v>1.1766741374576972</c:v>
                </c:pt>
                <c:pt idx="213" formatCode="0.0">
                  <c:v>1.274793550125678</c:v>
                </c:pt>
                <c:pt idx="217" formatCode="0.0">
                  <c:v>1.0863722232274555</c:v>
                </c:pt>
                <c:pt idx="223">
                  <c:v>1.6663357747379355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983424"/>
        <c:axId val="112792704"/>
      </c:scatterChart>
      <c:valAx>
        <c:axId val="112983424"/>
        <c:scaling>
          <c:orientation val="minMax"/>
          <c:max val="250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112792704"/>
        <c:crosses val="autoZero"/>
        <c:crossBetween val="midCat"/>
        <c:majorUnit val="20"/>
      </c:valAx>
      <c:valAx>
        <c:axId val="112792704"/>
        <c:scaling>
          <c:orientation val="minMax"/>
          <c:max val="3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[mc CH4/d]</a:t>
                </a:r>
              </a:p>
            </c:rich>
          </c:tx>
          <c:layout>
            <c:manualLayout>
              <c:xMode val="edge"/>
              <c:yMode val="edge"/>
              <c:x val="3.5320088300220751E-3"/>
              <c:y val="0.387816480715095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12983424"/>
        <c:crosses val="autoZero"/>
        <c:crossBetween val="midCat"/>
        <c:majorUnit val="0.5"/>
      </c:valAx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Produzione Cumulata di Metano</a:t>
            </a:r>
          </a:p>
        </c:rich>
      </c:tx>
      <c:layout>
        <c:manualLayout>
          <c:xMode val="edge"/>
          <c:yMode val="edge"/>
          <c:x val="0.20950988861934094"/>
          <c:y val="4.637502832114069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888368202342189"/>
          <c:y val="0.13021479040781331"/>
          <c:w val="0.84580194086796057"/>
          <c:h val="0.75360360672894933"/>
        </c:manualLayout>
      </c:layout>
      <c:scatterChart>
        <c:scatterStyle val="lineMarker"/>
        <c:varyColors val="0"/>
        <c:ser>
          <c:idx val="1"/>
          <c:order val="1"/>
          <c:marker>
            <c:symbol val="none"/>
          </c:marker>
          <c:xVal>
            <c:numRef>
              <c:f>GRAFICI!$C$3:$C$4</c:f>
              <c:numCache>
                <c:formatCode>General</c:formatCode>
                <c:ptCount val="2"/>
                <c:pt idx="0">
                  <c:v>55</c:v>
                </c:pt>
                <c:pt idx="1">
                  <c:v>55</c:v>
                </c:pt>
              </c:numCache>
            </c:numRef>
          </c:xVal>
          <c:yVal>
            <c:numRef>
              <c:f>GRAFICI!$D$3:$D$4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GRAFICI!$C$5:$C$6</c:f>
              <c:strCache>
                <c:ptCount val="1"/>
                <c:pt idx="0">
                  <c:v>112 112</c:v>
                </c:pt>
              </c:strCache>
            </c:strRef>
          </c:tx>
          <c:marker>
            <c:symbol val="none"/>
          </c:marker>
          <c:xVal>
            <c:numRef>
              <c:f>GRAFICI!$C$5:$C$6</c:f>
              <c:numCache>
                <c:formatCode>General</c:formatCode>
                <c:ptCount val="2"/>
                <c:pt idx="0">
                  <c:v>112</c:v>
                </c:pt>
                <c:pt idx="1">
                  <c:v>112</c:v>
                </c:pt>
              </c:numCache>
            </c:numRef>
          </c:xVal>
          <c:yVal>
            <c:numRef>
              <c:f>GRAFICI!$D$5:$D$6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3"/>
          <c:order val="3"/>
          <c:marker>
            <c:symbol val="none"/>
          </c:marker>
          <c:xVal>
            <c:numRef>
              <c:f>GRAFICI!$C$7:$C$8</c:f>
              <c:numCache>
                <c:formatCode>General</c:formatCode>
                <c:ptCount val="2"/>
                <c:pt idx="0">
                  <c:v>192</c:v>
                </c:pt>
                <c:pt idx="1">
                  <c:v>192</c:v>
                </c:pt>
              </c:numCache>
            </c:numRef>
          </c:xVal>
          <c:yVal>
            <c:numRef>
              <c:f>GRAFICI!$D$7:$D$8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0"/>
          <c:order val="0"/>
          <c:tx>
            <c:v>Nmc CH4</c:v>
          </c:tx>
          <c:spPr>
            <a:ln w="28575">
              <a:noFill/>
            </a:ln>
          </c:spP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Analisi!$AN$24:$AN$1039</c:f>
              <c:numCache>
                <c:formatCode>General</c:formatCode>
                <c:ptCount val="1016"/>
                <c:pt idx="4" formatCode="0.0">
                  <c:v>0.93482540164498606</c:v>
                </c:pt>
                <c:pt idx="11" formatCode="0.0">
                  <c:v>1.5225599307344391</c:v>
                </c:pt>
                <c:pt idx="18" formatCode="0.0">
                  <c:v>2.3121686994243853</c:v>
                </c:pt>
                <c:pt idx="25" formatCode="0.0">
                  <c:v>6.790572071019179</c:v>
                </c:pt>
                <c:pt idx="32" formatCode="0.0">
                  <c:v>9.1723761413313589</c:v>
                </c:pt>
                <c:pt idx="39" formatCode="0.0">
                  <c:v>12.367006494453674</c:v>
                </c:pt>
                <c:pt idx="46" formatCode="0.0">
                  <c:v>14.505668777279832</c:v>
                </c:pt>
                <c:pt idx="53" formatCode="0.0">
                  <c:v>21.338620623530002</c:v>
                </c:pt>
                <c:pt idx="60" formatCode="0.0">
                  <c:v>25.361974068829795</c:v>
                </c:pt>
                <c:pt idx="67" formatCode="0.0">
                  <c:v>28.550442084163176</c:v>
                </c:pt>
                <c:pt idx="81" formatCode="0.0">
                  <c:v>42.31313649842695</c:v>
                </c:pt>
                <c:pt idx="92" formatCode="0.0">
                  <c:v>55.151158289572862</c:v>
                </c:pt>
                <c:pt idx="94" formatCode="0.0">
                  <c:v>57.817829766300463</c:v>
                </c:pt>
                <c:pt idx="99" formatCode="0.0">
                  <c:v>64.850935347646484</c:v>
                </c:pt>
                <c:pt idx="102" formatCode="0.0">
                  <c:v>69.774399350854495</c:v>
                </c:pt>
                <c:pt idx="105" formatCode="0.0">
                  <c:v>74.886442597353579</c:v>
                </c:pt>
                <c:pt idx="107" formatCode="0.0">
                  <c:v>78.06967399985912</c:v>
                </c:pt>
                <c:pt idx="109" formatCode="0.0">
                  <c:v>81.554366538652289</c:v>
                </c:pt>
                <c:pt idx="112" formatCode="0.0">
                  <c:v>84.536309344785849</c:v>
                </c:pt>
                <c:pt idx="114" formatCode="0.0">
                  <c:v>86.822759933590106</c:v>
                </c:pt>
                <c:pt idx="116" formatCode="0.0">
                  <c:v>89.055006940195412</c:v>
                </c:pt>
                <c:pt idx="119" formatCode="0.0">
                  <c:v>94.387891876072956</c:v>
                </c:pt>
                <c:pt idx="121" formatCode="0.0">
                  <c:v>97.50573711429648</c:v>
                </c:pt>
                <c:pt idx="123" formatCode="0.0">
                  <c:v>101.57899135856024</c:v>
                </c:pt>
                <c:pt idx="126" formatCode="0.0">
                  <c:v>107.40035940002009</c:v>
                </c:pt>
                <c:pt idx="128" formatCode="0.0">
                  <c:v>110.96009257146335</c:v>
                </c:pt>
                <c:pt idx="133" formatCode="0.0">
                  <c:v>119.91709313989234</c:v>
                </c:pt>
                <c:pt idx="135" formatCode="0.0">
                  <c:v>123.9158734670082</c:v>
                </c:pt>
                <c:pt idx="137" formatCode="0.0">
                  <c:v>128.48561026261885</c:v>
                </c:pt>
                <c:pt idx="140" formatCode="0.0">
                  <c:v>135.42203545259591</c:v>
                </c:pt>
                <c:pt idx="142" formatCode="0.0">
                  <c:v>139.97785681683021</c:v>
                </c:pt>
                <c:pt idx="147" formatCode="0.0">
                  <c:v>152.20090072066336</c:v>
                </c:pt>
                <c:pt idx="154" formatCode="0.0">
                  <c:v>169.52947724066274</c:v>
                </c:pt>
                <c:pt idx="156" formatCode="0.0">
                  <c:v>174.31836059912172</c:v>
                </c:pt>
                <c:pt idx="158" formatCode="0.0">
                  <c:v>178.42834575593602</c:v>
                </c:pt>
                <c:pt idx="161" formatCode="0.0">
                  <c:v>184.51525307219478</c:v>
                </c:pt>
                <c:pt idx="163" formatCode="0.0">
                  <c:v>188.22977858873921</c:v>
                </c:pt>
                <c:pt idx="170" formatCode="0.0">
                  <c:v>200.20661056474796</c:v>
                </c:pt>
                <c:pt idx="172" formatCode="0.0">
                  <c:v>204.40207109031218</c:v>
                </c:pt>
                <c:pt idx="176" formatCode="0.0">
                  <c:v>209.77507670786213</c:v>
                </c:pt>
                <c:pt idx="179" formatCode="0.0">
                  <c:v>213.72786527947682</c:v>
                </c:pt>
                <c:pt idx="182" formatCode="0.0">
                  <c:v>217.86460169999091</c:v>
                </c:pt>
                <c:pt idx="189" formatCode="0.0">
                  <c:v>227.36191771772849</c:v>
                </c:pt>
                <c:pt idx="192" formatCode="0.0">
                  <c:v>231.31317551687752</c:v>
                </c:pt>
                <c:pt idx="196" formatCode="0.0">
                  <c:v>235.84659945348423</c:v>
                </c:pt>
                <c:pt idx="199" formatCode="0.0">
                  <c:v>239.37835531248786</c:v>
                </c:pt>
                <c:pt idx="203" formatCode="0.0">
                  <c:v>244.55025862680043</c:v>
                </c:pt>
                <c:pt idx="206" formatCode="0.0">
                  <c:v>248.86580365294947</c:v>
                </c:pt>
                <c:pt idx="210" formatCode="0.0">
                  <c:v>253.57250020278025</c:v>
                </c:pt>
                <c:pt idx="213" formatCode="0.0">
                  <c:v>257.39688085315731</c:v>
                </c:pt>
                <c:pt idx="217" formatCode="0.0">
                  <c:v>261.74236974606714</c:v>
                </c:pt>
                <c:pt idx="223">
                  <c:v>152.14241682626024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471424"/>
        <c:axId val="112477312"/>
      </c:scatterChart>
      <c:valAx>
        <c:axId val="112471424"/>
        <c:scaling>
          <c:orientation val="minMax"/>
          <c:max val="250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112477312"/>
        <c:crosses val="autoZero"/>
        <c:crossBetween val="midCat"/>
        <c:majorUnit val="20"/>
      </c:valAx>
      <c:valAx>
        <c:axId val="112477312"/>
        <c:scaling>
          <c:orientation val="minMax"/>
          <c:max val="3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 Nmc ]</a:t>
                </a:r>
              </a:p>
            </c:rich>
          </c:tx>
          <c:layout>
            <c:manualLayout>
              <c:xMode val="edge"/>
              <c:yMode val="edge"/>
              <c:x val="0"/>
              <c:y val="0.428373192445179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2471424"/>
        <c:crosses val="autoZero"/>
        <c:crossBetween val="midCat"/>
        <c:majorUnit val="50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Specific Methane</a:t>
            </a:r>
            <a:r>
              <a:rPr lang="en-US" baseline="0" dirty="0" smtClean="0"/>
              <a:t> Production</a:t>
            </a:r>
            <a:endParaRPr lang="en-US" dirty="0"/>
          </a:p>
        </c:rich>
      </c:tx>
      <c:layout>
        <c:manualLayout>
          <c:xMode val="edge"/>
          <c:yMode val="edge"/>
          <c:x val="0.18005313397035141"/>
          <c:y val="4.637477556257184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991703039597427"/>
          <c:y val="0.13021492235629772"/>
          <c:w val="0.79450572136369002"/>
          <c:h val="0.75360360672894933"/>
        </c:manualLayout>
      </c:layout>
      <c:scatterChart>
        <c:scatterStyle val="lineMarker"/>
        <c:varyColors val="0"/>
        <c:ser>
          <c:idx val="1"/>
          <c:order val="1"/>
          <c:xVal>
            <c:numRef>
              <c:f>GRAFICI!$C$3:$C$4</c:f>
              <c:numCache>
                <c:formatCode>General</c:formatCode>
                <c:ptCount val="2"/>
                <c:pt idx="0">
                  <c:v>55</c:v>
                </c:pt>
                <c:pt idx="1">
                  <c:v>55</c:v>
                </c:pt>
              </c:numCache>
            </c:numRef>
          </c:xVal>
          <c:yVal>
            <c:numRef>
              <c:f>GRAFICI!$D$3:$D$4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GRAFICI!$C$5:$C$6</c:f>
              <c:strCache>
                <c:ptCount val="1"/>
                <c:pt idx="0">
                  <c:v>112 112</c:v>
                </c:pt>
              </c:strCache>
            </c:strRef>
          </c:tx>
          <c:xVal>
            <c:numRef>
              <c:f>GRAFICI!$C$5:$C$6</c:f>
              <c:numCache>
                <c:formatCode>General</c:formatCode>
                <c:ptCount val="2"/>
                <c:pt idx="0">
                  <c:v>112</c:v>
                </c:pt>
                <c:pt idx="1">
                  <c:v>112</c:v>
                </c:pt>
              </c:numCache>
            </c:numRef>
          </c:xVal>
          <c:yVal>
            <c:numRef>
              <c:f>GRAFICI!$D$5:$D$6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3"/>
          <c:order val="3"/>
          <c:xVal>
            <c:numRef>
              <c:f>GRAFICI!$C$7:$C$8</c:f>
              <c:numCache>
                <c:formatCode>General</c:formatCode>
                <c:ptCount val="2"/>
                <c:pt idx="0">
                  <c:v>192</c:v>
                </c:pt>
                <c:pt idx="1">
                  <c:v>192</c:v>
                </c:pt>
              </c:numCache>
            </c:numRef>
          </c:xVal>
          <c:yVal>
            <c:numRef>
              <c:f>GRAFICI!$D$7:$D$8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0"/>
          <c:order val="0"/>
          <c:tx>
            <c:strRef>
              <c:f>Analisi!$AZ$3</c:f>
              <c:strCache>
                <c:ptCount val="1"/>
                <c:pt idx="0">
                  <c:v>Nm3/ Kg ΔSSV</c:v>
                </c:pt>
              </c:strCache>
            </c:strRef>
          </c:tx>
          <c:spPr>
            <a:ln w="28575">
              <a:noFill/>
            </a:ln>
          </c:spP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Analisi!$AX$24:$AX$1039</c:f>
              <c:numCache>
                <c:formatCode>General</c:formatCode>
                <c:ptCount val="1016"/>
                <c:pt idx="25" formatCode="0.0000">
                  <c:v>0.65893374070972099</c:v>
                </c:pt>
                <c:pt idx="32" formatCode="0.0000">
                  <c:v>0.71824665768216833</c:v>
                </c:pt>
                <c:pt idx="39" formatCode="0.0000">
                  <c:v>0.69518402061700824</c:v>
                </c:pt>
                <c:pt idx="46" formatCode="0.0000">
                  <c:v>0.6969930930916477</c:v>
                </c:pt>
                <c:pt idx="53" formatCode="0.0000">
                  <c:v>0.64510585188442848</c:v>
                </c:pt>
                <c:pt idx="60" formatCode="0.0000">
                  <c:v>0.69524522537769962</c:v>
                </c:pt>
                <c:pt idx="67" formatCode="0.0000">
                  <c:v>0.66714959184590061</c:v>
                </c:pt>
                <c:pt idx="81" formatCode="0.0000">
                  <c:v>0.66486600617544278</c:v>
                </c:pt>
                <c:pt idx="92" formatCode="0.0000">
                  <c:v>0.68142366195040649</c:v>
                </c:pt>
                <c:pt idx="94" formatCode="0.0000">
                  <c:v>0.66508828450624569</c:v>
                </c:pt>
                <c:pt idx="99" formatCode="0.0000">
                  <c:v>0.64510957836176064</c:v>
                </c:pt>
                <c:pt idx="102" formatCode="0.0000">
                  <c:v>0.64970493576248123</c:v>
                </c:pt>
                <c:pt idx="105" formatCode="0.0000">
                  <c:v>0.64049116054779864</c:v>
                </c:pt>
                <c:pt idx="107" formatCode="0.0000">
                  <c:v>0.62565969623514694</c:v>
                </c:pt>
                <c:pt idx="109" formatCode="0.0000">
                  <c:v>0.6348365553178289</c:v>
                </c:pt>
                <c:pt idx="112" formatCode="0.0000">
                  <c:v>0.56797287813364883</c:v>
                </c:pt>
                <c:pt idx="114" formatCode="0.0000">
                  <c:v>0.61857819679262149</c:v>
                </c:pt>
                <c:pt idx="116" formatCode="0.0000">
                  <c:v>0.61596219829054177</c:v>
                </c:pt>
                <c:pt idx="119" formatCode="0.0000">
                  <c:v>0.62394268634330463</c:v>
                </c:pt>
                <c:pt idx="121" formatCode="0.0000">
                  <c:v>0.65787735152689186</c:v>
                </c:pt>
                <c:pt idx="123" formatCode="0.0000">
                  <c:v>0.62021853904691449</c:v>
                </c:pt>
                <c:pt idx="126" formatCode="0.0000">
                  <c:v>0.6080837372128316</c:v>
                </c:pt>
                <c:pt idx="128" formatCode="0.0000">
                  <c:v>0.62082233234680206</c:v>
                </c:pt>
                <c:pt idx="133" formatCode="0.0000">
                  <c:v>0.69648728200687715</c:v>
                </c:pt>
                <c:pt idx="135" formatCode="0.0000">
                  <c:v>0.64856304773516449</c:v>
                </c:pt>
                <c:pt idx="137" formatCode="0.0000">
                  <c:v>0.64525166202268225</c:v>
                </c:pt>
                <c:pt idx="140" formatCode="0.0000">
                  <c:v>0.62737451718380677</c:v>
                </c:pt>
                <c:pt idx="142" formatCode="0.0000">
                  <c:v>0.62987914366190501</c:v>
                </c:pt>
                <c:pt idx="147" formatCode="0.0000">
                  <c:v>0.64759563982267065</c:v>
                </c:pt>
                <c:pt idx="154" formatCode="0.0000">
                  <c:v>0.63628816784991249</c:v>
                </c:pt>
                <c:pt idx="156" formatCode="0.0000">
                  <c:v>0.64548906300834963</c:v>
                </c:pt>
                <c:pt idx="158" formatCode="0.0000">
                  <c:v>0.62434263877829177</c:v>
                </c:pt>
                <c:pt idx="161" formatCode="0.0000">
                  <c:v>0.6355672831104856</c:v>
                </c:pt>
                <c:pt idx="163" formatCode="0.0000">
                  <c:v>0.67097036994687664</c:v>
                </c:pt>
                <c:pt idx="170" formatCode="0.0000">
                  <c:v>0.6439260835395032</c:v>
                </c:pt>
                <c:pt idx="172" formatCode="0.0000">
                  <c:v>0.63660180346619111</c:v>
                </c:pt>
                <c:pt idx="176" formatCode="0.0000">
                  <c:v>0.59843687266665657</c:v>
                </c:pt>
                <c:pt idx="179" formatCode="0.0000">
                  <c:v>0.61824145577055833</c:v>
                </c:pt>
                <c:pt idx="182" formatCode="0.0000">
                  <c:v>0.63386602012102478</c:v>
                </c:pt>
                <c:pt idx="189" formatCode="0.0000">
                  <c:v>0.65661299477579382</c:v>
                </c:pt>
                <c:pt idx="192" formatCode="0.0000">
                  <c:v>0.6562025109027827</c:v>
                </c:pt>
                <c:pt idx="196" formatCode="0.0000">
                  <c:v>0.64595865043966005</c:v>
                </c:pt>
                <c:pt idx="199" formatCode="0.0000">
                  <c:v>0.65936483374785471</c:v>
                </c:pt>
                <c:pt idx="203" formatCode="0.0000">
                  <c:v>0.6764312719264296</c:v>
                </c:pt>
                <c:pt idx="206" formatCode="0.0000">
                  <c:v>0.68972574695916622</c:v>
                </c:pt>
                <c:pt idx="210" formatCode="0.0000">
                  <c:v>0.72759963978342412</c:v>
                </c:pt>
                <c:pt idx="213" formatCode="0.0000">
                  <c:v>0.67621728220545463</c:v>
                </c:pt>
                <c:pt idx="217" formatCode="0.0000">
                  <c:v>0.69613214496342457</c:v>
                </c:pt>
                <c:pt idx="223">
                  <c:v>0.64366066086683904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496000"/>
        <c:axId val="112505984"/>
      </c:scatterChart>
      <c:valAx>
        <c:axId val="112496000"/>
        <c:scaling>
          <c:orientation val="minMax"/>
          <c:max val="250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112505984"/>
        <c:crosses val="autoZero"/>
        <c:crossBetween val="midCat"/>
        <c:majorUnit val="20"/>
      </c:valAx>
      <c:valAx>
        <c:axId val="112505984"/>
        <c:scaling>
          <c:orientation val="minMax"/>
          <c:max val="0.8"/>
          <c:min val="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[Nmc/ Kg SSV deg]</a:t>
                </a:r>
              </a:p>
            </c:rich>
          </c:tx>
          <c:layout>
            <c:manualLayout>
              <c:xMode val="edge"/>
              <c:yMode val="edge"/>
              <c:x val="0"/>
              <c:y val="0.34658748768001701"/>
            </c:manualLayout>
          </c:layout>
          <c:overlay val="0"/>
        </c:title>
        <c:numFmt formatCode="0.00" sourceLinked="0"/>
        <c:majorTickMark val="out"/>
        <c:minorTickMark val="none"/>
        <c:tickLblPos val="nextTo"/>
        <c:crossAx val="112496000"/>
        <c:crosses val="autoZero"/>
        <c:crossBetween val="midCat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04804356185722"/>
          <c:y val="6.5959495211745184E-2"/>
          <c:w val="0.79373464106866476"/>
          <c:h val="0.6830201550913968"/>
        </c:manualLayout>
      </c:layout>
      <c:scatterChart>
        <c:scatterStyle val="lineMarker"/>
        <c:varyColors val="0"/>
        <c:ser>
          <c:idx val="0"/>
          <c:order val="0"/>
          <c:tx>
            <c:v>N-Nitrato rimosso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00682F"/>
              </a:solidFill>
              <a:ln>
                <a:solidFill>
                  <a:srgbClr val="00682F"/>
                </a:solidFill>
              </a:ln>
            </c:spPr>
          </c:marker>
          <c:xVal>
            <c:numRef>
              <c:f>'Monitoraggio reattore 1'!$C$4:$C$173</c:f>
              <c:numCache>
                <c:formatCode>General</c:formatCode>
                <c:ptCount val="17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</c:numCache>
            </c:numRef>
          </c:xVal>
          <c:yVal>
            <c:numRef>
              <c:f>'Monitoraggio reattore 1'!$CT$4:$CT$173</c:f>
              <c:numCache>
                <c:formatCode>General</c:formatCode>
                <c:ptCount val="170"/>
                <c:pt idx="26" formatCode="0.00">
                  <c:v>52.666666666666373</c:v>
                </c:pt>
                <c:pt idx="27" formatCode="0.00">
                  <c:v>57.333333333333336</c:v>
                </c:pt>
                <c:pt idx="28" formatCode="0.00">
                  <c:v>52.900232018561489</c:v>
                </c:pt>
                <c:pt idx="29" formatCode="0.00">
                  <c:v>57.142857142857153</c:v>
                </c:pt>
                <c:pt idx="32" formatCode="0.00">
                  <c:v>79.459459459459453</c:v>
                </c:pt>
                <c:pt idx="35" formatCode="0.00">
                  <c:v>86.963562753036442</c:v>
                </c:pt>
                <c:pt idx="40" formatCode="0.00">
                  <c:v>90.492610837438349</c:v>
                </c:pt>
                <c:pt idx="42" formatCode="0.00">
                  <c:v>72.685185185185148</c:v>
                </c:pt>
                <c:pt idx="43" formatCode="0.00">
                  <c:v>75.533980582523753</c:v>
                </c:pt>
                <c:pt idx="46" formatCode="0.00">
                  <c:v>96.72330097087378</c:v>
                </c:pt>
                <c:pt idx="48" formatCode="0.00">
                  <c:v>89.803921568627445</c:v>
                </c:pt>
                <c:pt idx="50" formatCode="0.00">
                  <c:v>73.82352941176471</c:v>
                </c:pt>
                <c:pt idx="54" formatCode="0.00">
                  <c:v>82.575107296137318</c:v>
                </c:pt>
                <c:pt idx="56" formatCode="0.00">
                  <c:v>67.208121827411148</c:v>
                </c:pt>
                <c:pt idx="57" formatCode="0.00">
                  <c:v>65.177664974619304</c:v>
                </c:pt>
                <c:pt idx="60" formatCode="0.00">
                  <c:v>74.849785407725278</c:v>
                </c:pt>
                <c:pt idx="62" formatCode="0.00">
                  <c:v>61.716738197425087</c:v>
                </c:pt>
                <c:pt idx="63" formatCode="0.00">
                  <c:v>86.866952789699582</c:v>
                </c:pt>
                <c:pt idx="67" formatCode="0.00">
                  <c:v>85.535714285714292</c:v>
                </c:pt>
                <c:pt idx="69" formatCode="0.00">
                  <c:v>84.444444444444727</c:v>
                </c:pt>
                <c:pt idx="70" formatCode="0.00">
                  <c:v>86.222222222222229</c:v>
                </c:pt>
                <c:pt idx="74" formatCode="0.00">
                  <c:v>89.618604651162826</c:v>
                </c:pt>
                <c:pt idx="75" formatCode="0.00">
                  <c:v>88.44651162790754</c:v>
                </c:pt>
                <c:pt idx="83" formatCode="0.00">
                  <c:v>86.303571428571388</c:v>
                </c:pt>
                <c:pt idx="85" formatCode="0.00">
                  <c:v>78.080357142856528</c:v>
                </c:pt>
                <c:pt idx="88" formatCode="0.00">
                  <c:v>85.720823798626981</c:v>
                </c:pt>
                <c:pt idx="89" formatCode="0.00">
                  <c:v>90.389016018306549</c:v>
                </c:pt>
                <c:pt idx="91" formatCode="0.00">
                  <c:v>96.408668730650149</c:v>
                </c:pt>
                <c:pt idx="92" formatCode="0.00">
                  <c:v>97.122807017543124</c:v>
                </c:pt>
                <c:pt idx="95" formatCode="0.00">
                  <c:v>93.849329205366729</c:v>
                </c:pt>
                <c:pt idx="97" formatCode="0.00">
                  <c:v>70.181818181818187</c:v>
                </c:pt>
                <c:pt idx="98" formatCode="0.00">
                  <c:v>72.5</c:v>
                </c:pt>
                <c:pt idx="102" formatCode="0.00">
                  <c:v>88.318181818181216</c:v>
                </c:pt>
                <c:pt idx="103" formatCode="0.00">
                  <c:v>98.118320610686496</c:v>
                </c:pt>
                <c:pt idx="105" formatCode="0.00">
                  <c:v>93.320610687022892</c:v>
                </c:pt>
                <c:pt idx="110" formatCode="0.00">
                  <c:v>86.862745098038886</c:v>
                </c:pt>
                <c:pt idx="111" formatCode="0.00">
                  <c:v>79.657444005270094</c:v>
                </c:pt>
                <c:pt idx="113" formatCode="0.00">
                  <c:v>65.902503293807726</c:v>
                </c:pt>
                <c:pt idx="118" formatCode="0.00">
                  <c:v>76.577540106951346</c:v>
                </c:pt>
                <c:pt idx="119" formatCode="0.00">
                  <c:v>67.354497354496971</c:v>
                </c:pt>
                <c:pt idx="131" formatCode="0.00">
                  <c:v>78.944900351699872</c:v>
                </c:pt>
                <c:pt idx="133" formatCode="0.00">
                  <c:v>65.089974293059058</c:v>
                </c:pt>
                <c:pt idx="134" formatCode="0.00">
                  <c:v>63.290488431876604</c:v>
                </c:pt>
                <c:pt idx="137" formatCode="0.00">
                  <c:v>77.377892030848258</c:v>
                </c:pt>
                <c:pt idx="138" formatCode="0.00">
                  <c:v>87.784946236558625</c:v>
                </c:pt>
                <c:pt idx="140" formatCode="0.00">
                  <c:v>89.505376344085477</c:v>
                </c:pt>
                <c:pt idx="144" formatCode="0.00">
                  <c:v>91.503267973856211</c:v>
                </c:pt>
                <c:pt idx="145" formatCode="0.00">
                  <c:v>93.202614379084949</c:v>
                </c:pt>
                <c:pt idx="147" formatCode="0.00">
                  <c:v>99.555918367346948</c:v>
                </c:pt>
                <c:pt idx="151" formatCode="0.00">
                  <c:v>95.214528944381527</c:v>
                </c:pt>
                <c:pt idx="153" formatCode="0.00">
                  <c:v>87.604994324631079</c:v>
                </c:pt>
                <c:pt idx="154" formatCode="0.00">
                  <c:v>86.666666666666657</c:v>
                </c:pt>
                <c:pt idx="158" formatCode="0.00">
                  <c:v>92.099773242630349</c:v>
                </c:pt>
                <c:pt idx="159" formatCode="0.00">
                  <c:v>92.868421052631035</c:v>
                </c:pt>
                <c:pt idx="162" formatCode="0.00">
                  <c:v>93.877192982455625</c:v>
                </c:pt>
                <c:pt idx="166" formatCode="0.00">
                  <c:v>86.877828054298618</c:v>
                </c:pt>
                <c:pt idx="167" formatCode="0.00">
                  <c:v>88.506787330316399</c:v>
                </c:pt>
                <c:pt idx="169" formatCode="0.00">
                  <c:v>86.745098039215691</c:v>
                </c:pt>
              </c:numCache>
            </c:numRef>
          </c:yVal>
          <c:smooth val="0"/>
        </c:ser>
        <c:ser>
          <c:idx val="1"/>
          <c:order val="1"/>
          <c:tx>
            <c:v>N-Nitrito prodotto/N-Nitrato ridotto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9050">
                <a:solidFill>
                  <a:srgbClr val="00682F"/>
                </a:solidFill>
              </a:ln>
            </c:spPr>
          </c:marker>
          <c:xVal>
            <c:numRef>
              <c:f>'Monitoraggio reattore 1'!$C$4:$C$9173</c:f>
              <c:numCache>
                <c:formatCode>General</c:formatCode>
                <c:ptCount val="917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</c:numCache>
            </c:numRef>
          </c:xVal>
          <c:yVal>
            <c:numRef>
              <c:f>'Monitoraggio reattore 1'!$CV$4:$CV$173</c:f>
              <c:numCache>
                <c:formatCode>General</c:formatCode>
                <c:ptCount val="170"/>
                <c:pt idx="26" formatCode="0.00">
                  <c:v>14.261603375527429</c:v>
                </c:pt>
                <c:pt idx="27" formatCode="0.00">
                  <c:v>12.829457364341106</c:v>
                </c:pt>
                <c:pt idx="28" formatCode="0.00">
                  <c:v>19.517543859649123</c:v>
                </c:pt>
                <c:pt idx="29" formatCode="0.00">
                  <c:v>24.72727272727273</c:v>
                </c:pt>
                <c:pt idx="32" formatCode="0.00">
                  <c:v>19.564625850340089</c:v>
                </c:pt>
                <c:pt idx="35" formatCode="0.00">
                  <c:v>15.642458100558651</c:v>
                </c:pt>
                <c:pt idx="40" formatCode="0.00">
                  <c:v>40.174197060424596</c:v>
                </c:pt>
                <c:pt idx="42" formatCode="0.00">
                  <c:v>21.401273885350289</c:v>
                </c:pt>
                <c:pt idx="43" formatCode="0.00">
                  <c:v>48.457583547557824</c:v>
                </c:pt>
                <c:pt idx="46" formatCode="0.00">
                  <c:v>49.68632371392723</c:v>
                </c:pt>
                <c:pt idx="48" formatCode="0.00">
                  <c:v>20.960698689956246</c:v>
                </c:pt>
                <c:pt idx="50" formatCode="0.00">
                  <c:v>30.54448871181939</c:v>
                </c:pt>
                <c:pt idx="54" formatCode="0.00">
                  <c:v>20.997920997920989</c:v>
                </c:pt>
                <c:pt idx="56" formatCode="0.00">
                  <c:v>32.930513595166154</c:v>
                </c:pt>
                <c:pt idx="57" formatCode="0.00">
                  <c:v>45.638629283489088</c:v>
                </c:pt>
                <c:pt idx="60" formatCode="0.00">
                  <c:v>39.449541284403644</c:v>
                </c:pt>
                <c:pt idx="62" formatCode="0.00">
                  <c:v>20.166898470097358</c:v>
                </c:pt>
                <c:pt idx="63" formatCode="0.00">
                  <c:v>15.217391304347798</c:v>
                </c:pt>
                <c:pt idx="67" formatCode="0.00">
                  <c:v>18.684759916492691</c:v>
                </c:pt>
                <c:pt idx="69" formatCode="0.00">
                  <c:v>18.771929824561283</c:v>
                </c:pt>
                <c:pt idx="70" formatCode="0.00">
                  <c:v>23.024054982817891</c:v>
                </c:pt>
                <c:pt idx="74" formatCode="0.00">
                  <c:v>26.157359352293991</c:v>
                </c:pt>
                <c:pt idx="75" formatCode="0.00">
                  <c:v>14.934791754312148</c:v>
                </c:pt>
                <c:pt idx="83" formatCode="0.00">
                  <c:v>23.794744465135523</c:v>
                </c:pt>
                <c:pt idx="85" formatCode="0.00">
                  <c:v>22.984562607204087</c:v>
                </c:pt>
                <c:pt idx="88" formatCode="0.00">
                  <c:v>15.376401494927984</c:v>
                </c:pt>
                <c:pt idx="89" formatCode="0.00">
                  <c:v>10.329113924050633</c:v>
                </c:pt>
                <c:pt idx="91" formatCode="0.00">
                  <c:v>8.4350246199957208</c:v>
                </c:pt>
                <c:pt idx="92" formatCode="0.00">
                  <c:v>4.2927575654539263</c:v>
                </c:pt>
                <c:pt idx="95" formatCode="0.00">
                  <c:v>16.670332087090387</c:v>
                </c:pt>
                <c:pt idx="97" formatCode="0.00">
                  <c:v>22.474093264248708</c:v>
                </c:pt>
                <c:pt idx="98" formatCode="0.00">
                  <c:v>21.379310344827587</c:v>
                </c:pt>
                <c:pt idx="102" formatCode="0.00">
                  <c:v>15.800308800823471</c:v>
                </c:pt>
                <c:pt idx="103" formatCode="0.00">
                  <c:v>3.0847629050453182</c:v>
                </c:pt>
                <c:pt idx="105" formatCode="0.00">
                  <c:v>11.615541922290387</c:v>
                </c:pt>
                <c:pt idx="110" formatCode="0.00">
                  <c:v>21.444695259593676</c:v>
                </c:pt>
                <c:pt idx="111" formatCode="0.00">
                  <c:v>26.066821038703189</c:v>
                </c:pt>
                <c:pt idx="113" formatCode="0.00">
                  <c:v>23.430627748900442</c:v>
                </c:pt>
                <c:pt idx="118" formatCode="0.00">
                  <c:v>12.081005586592168</c:v>
                </c:pt>
                <c:pt idx="119" formatCode="0.00">
                  <c:v>20.34564021995277</c:v>
                </c:pt>
                <c:pt idx="131" formatCode="0.00">
                  <c:v>58.21205821205843</c:v>
                </c:pt>
                <c:pt idx="133" formatCode="0.00">
                  <c:v>35.466034755134274</c:v>
                </c:pt>
                <c:pt idx="134" formatCode="0.00">
                  <c:v>40.292445166531465</c:v>
                </c:pt>
                <c:pt idx="137" formatCode="0.00">
                  <c:v>56.34551495016612</c:v>
                </c:pt>
                <c:pt idx="138" formatCode="0.00">
                  <c:v>35.423811856932872</c:v>
                </c:pt>
                <c:pt idx="140" formatCode="0.00">
                  <c:v>29.697260932244131</c:v>
                </c:pt>
                <c:pt idx="144" formatCode="0.00">
                  <c:v>24.809523809523668</c:v>
                </c:pt>
                <c:pt idx="145" formatCode="0.00">
                  <c:v>20.056100981767081</c:v>
                </c:pt>
                <c:pt idx="147" formatCode="0.00">
                  <c:v>3.4766637147823807</c:v>
                </c:pt>
                <c:pt idx="151" formatCode="0.00">
                  <c:v>9.1078155548137882</c:v>
                </c:pt>
                <c:pt idx="153" formatCode="0.00">
                  <c:v>8.1368230111427682</c:v>
                </c:pt>
                <c:pt idx="154" formatCode="0.00">
                  <c:v>9.3144950287807546</c:v>
                </c:pt>
                <c:pt idx="158" formatCode="0.00">
                  <c:v>13.442978136694856</c:v>
                </c:pt>
                <c:pt idx="159" formatCode="0.00">
                  <c:v>16.199112118636091</c:v>
                </c:pt>
                <c:pt idx="162" formatCode="0.00">
                  <c:v>16.352083722668691</c:v>
                </c:pt>
                <c:pt idx="166" formatCode="0.00">
                  <c:v>18.593749999999869</c:v>
                </c:pt>
                <c:pt idx="167" formatCode="0.00">
                  <c:v>20.603271983640091</c:v>
                </c:pt>
                <c:pt idx="169" formatCode="0.00">
                  <c:v>22.15189873417723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693248"/>
        <c:axId val="114695168"/>
      </c:scatterChart>
      <c:scatterChart>
        <c:scatterStyle val="lineMarker"/>
        <c:varyColors val="0"/>
        <c:ser>
          <c:idx val="2"/>
          <c:order val="2"/>
          <c:tx>
            <c:v>Temperatura</c:v>
          </c:tx>
          <c:spPr>
            <a:ln w="2222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'Monitoraggio reattore 1'!$C$4:$C$173</c:f>
              <c:numCache>
                <c:formatCode>General</c:formatCode>
                <c:ptCount val="17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</c:numCache>
            </c:numRef>
          </c:xVal>
          <c:yVal>
            <c:numRef>
              <c:f>'Monitoraggio reattore 1'!$E$4:$E$173</c:f>
              <c:numCache>
                <c:formatCode>General</c:formatCode>
                <c:ptCount val="170"/>
                <c:pt idx="15" formatCode="0.00">
                  <c:v>25</c:v>
                </c:pt>
                <c:pt idx="18" formatCode="0.00">
                  <c:v>28</c:v>
                </c:pt>
                <c:pt idx="19" formatCode="0.00">
                  <c:v>27</c:v>
                </c:pt>
                <c:pt idx="22" formatCode="0.00">
                  <c:v>27</c:v>
                </c:pt>
                <c:pt idx="25" formatCode="0.00">
                  <c:v>25</c:v>
                </c:pt>
                <c:pt idx="26" formatCode="0.00">
                  <c:v>24</c:v>
                </c:pt>
                <c:pt idx="28" formatCode="0.00">
                  <c:v>25</c:v>
                </c:pt>
                <c:pt idx="29" formatCode="0.00">
                  <c:v>24</c:v>
                </c:pt>
                <c:pt idx="32" formatCode="0.00">
                  <c:v>24</c:v>
                </c:pt>
                <c:pt idx="35" formatCode="0.00">
                  <c:v>24</c:v>
                </c:pt>
                <c:pt idx="40" formatCode="0.00">
                  <c:v>27</c:v>
                </c:pt>
                <c:pt idx="42" formatCode="0.00">
                  <c:v>28</c:v>
                </c:pt>
                <c:pt idx="43" formatCode="0.00">
                  <c:v>28</c:v>
                </c:pt>
                <c:pt idx="46" formatCode="0.00">
                  <c:v>27</c:v>
                </c:pt>
                <c:pt idx="48" formatCode="0.00">
                  <c:v>27</c:v>
                </c:pt>
                <c:pt idx="50" formatCode="0.00">
                  <c:v>27</c:v>
                </c:pt>
                <c:pt idx="54" formatCode="0.00">
                  <c:v>27</c:v>
                </c:pt>
                <c:pt idx="56" formatCode="0.00">
                  <c:v>28</c:v>
                </c:pt>
                <c:pt idx="57" formatCode="0.00">
                  <c:v>27</c:v>
                </c:pt>
                <c:pt idx="60" formatCode="0.00">
                  <c:v>28</c:v>
                </c:pt>
                <c:pt idx="67" formatCode="0.00">
                  <c:v>28</c:v>
                </c:pt>
                <c:pt idx="69" formatCode="0.00">
                  <c:v>28</c:v>
                </c:pt>
                <c:pt idx="70" formatCode="0.00">
                  <c:v>29</c:v>
                </c:pt>
                <c:pt idx="74" formatCode="0.00">
                  <c:v>28</c:v>
                </c:pt>
                <c:pt idx="75" formatCode="0.00">
                  <c:v>27.9</c:v>
                </c:pt>
                <c:pt idx="83" formatCode="0.00">
                  <c:v>27</c:v>
                </c:pt>
                <c:pt idx="85" formatCode="0.00">
                  <c:v>28</c:v>
                </c:pt>
                <c:pt idx="88" formatCode="0.00">
                  <c:v>28</c:v>
                </c:pt>
                <c:pt idx="89" formatCode="0.00">
                  <c:v>28</c:v>
                </c:pt>
                <c:pt idx="91" formatCode="0.00">
                  <c:v>27</c:v>
                </c:pt>
                <c:pt idx="92" formatCode="0.00">
                  <c:v>27</c:v>
                </c:pt>
                <c:pt idx="95" formatCode="0.00">
                  <c:v>27</c:v>
                </c:pt>
                <c:pt idx="97" formatCode="0.00">
                  <c:v>27</c:v>
                </c:pt>
                <c:pt idx="98" formatCode="0.00">
                  <c:v>25</c:v>
                </c:pt>
                <c:pt idx="102" formatCode="0.00">
                  <c:v>26</c:v>
                </c:pt>
                <c:pt idx="103" formatCode="0.00">
                  <c:v>26</c:v>
                </c:pt>
                <c:pt idx="105" formatCode="0.00">
                  <c:v>26</c:v>
                </c:pt>
                <c:pt idx="110" formatCode="0.00">
                  <c:v>25</c:v>
                </c:pt>
                <c:pt idx="111" formatCode="0.00">
                  <c:v>24</c:v>
                </c:pt>
                <c:pt idx="113" formatCode="0.00">
                  <c:v>26</c:v>
                </c:pt>
                <c:pt idx="118" formatCode="0.00">
                  <c:v>24</c:v>
                </c:pt>
                <c:pt idx="119" formatCode="0.00">
                  <c:v>23</c:v>
                </c:pt>
                <c:pt idx="126" formatCode="0.00">
                  <c:v>23</c:v>
                </c:pt>
                <c:pt idx="131" formatCode="0.00">
                  <c:v>23</c:v>
                </c:pt>
                <c:pt idx="133" formatCode="0.00">
                  <c:v>21</c:v>
                </c:pt>
                <c:pt idx="134" formatCode="0.00">
                  <c:v>22</c:v>
                </c:pt>
                <c:pt idx="137" formatCode="0.00">
                  <c:v>18</c:v>
                </c:pt>
                <c:pt idx="138" formatCode="0.00">
                  <c:v>25</c:v>
                </c:pt>
                <c:pt idx="140" formatCode="0.00">
                  <c:v>25</c:v>
                </c:pt>
                <c:pt idx="144" formatCode="0.00">
                  <c:v>26</c:v>
                </c:pt>
                <c:pt idx="145" formatCode="0.00">
                  <c:v>26</c:v>
                </c:pt>
                <c:pt idx="147" formatCode="0.00">
                  <c:v>25</c:v>
                </c:pt>
                <c:pt idx="151" formatCode="0.00">
                  <c:v>25</c:v>
                </c:pt>
                <c:pt idx="153" formatCode="0.00">
                  <c:v>25</c:v>
                </c:pt>
                <c:pt idx="154" formatCode="0.00">
                  <c:v>25</c:v>
                </c:pt>
                <c:pt idx="158" formatCode="0.00">
                  <c:v>27</c:v>
                </c:pt>
                <c:pt idx="159" formatCode="0.00">
                  <c:v>27</c:v>
                </c:pt>
                <c:pt idx="162" formatCode="0.00">
                  <c:v>27</c:v>
                </c:pt>
                <c:pt idx="166" formatCode="0.00">
                  <c:v>27</c:v>
                </c:pt>
                <c:pt idx="167" formatCode="0.00">
                  <c:v>27</c:v>
                </c:pt>
                <c:pt idx="169" formatCode="0.00">
                  <c:v>28</c:v>
                </c:pt>
              </c:numCache>
            </c:numRef>
          </c:yVal>
          <c:smooth val="0"/>
        </c:ser>
        <c:ser>
          <c:idx val="3"/>
          <c:order val="3"/>
          <c:tx>
            <c:v>1</c:v>
          </c:tx>
          <c:marker>
            <c:symbol val="none"/>
          </c:marker>
          <c:dPt>
            <c:idx val="1"/>
            <c:bubble3D val="0"/>
            <c:spPr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sysDot"/>
              </a:ln>
            </c:spPr>
          </c:dPt>
          <c:xVal>
            <c:numLit>
              <c:formatCode>General</c:formatCode>
              <c:ptCount val="2"/>
              <c:pt idx="0">
                <c:v>45</c:v>
              </c:pt>
              <c:pt idx="1">
                <c:v>45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800</c:v>
              </c:pt>
            </c:numLit>
          </c:yVal>
          <c:smooth val="0"/>
        </c:ser>
        <c:ser>
          <c:idx val="4"/>
          <c:order val="4"/>
          <c:tx>
            <c:v>2</c:v>
          </c:tx>
          <c:marker>
            <c:symbol val="none"/>
          </c:marker>
          <c:dPt>
            <c:idx val="1"/>
            <c:bubble3D val="0"/>
            <c:spPr>
              <a:ln>
                <a:solidFill>
                  <a:prstClr val="black">
                    <a:lumMod val="85000"/>
                    <a:lumOff val="15000"/>
                  </a:prstClr>
                </a:solidFill>
                <a:prstDash val="sysDot"/>
              </a:ln>
            </c:spPr>
          </c:dPt>
          <c:xVal>
            <c:numLit>
              <c:formatCode>General</c:formatCode>
              <c:ptCount val="2"/>
              <c:pt idx="0">
                <c:v>91</c:v>
              </c:pt>
              <c:pt idx="1">
                <c:v>91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800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711552"/>
        <c:axId val="114709632"/>
      </c:scatterChart>
      <c:valAx>
        <c:axId val="114693248"/>
        <c:scaling>
          <c:orientation val="minMax"/>
          <c:max val="170"/>
          <c:min val="20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defRPr>
                </a:pPr>
                <a:r>
                  <a:rPr lang="it-IT" sz="1100" b="1" i="0" u="none" strike="noStrike" kern="1200" baseline="0" dirty="0" err="1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rPr>
                  <a:t>Time</a:t>
                </a:r>
                <a:r>
                  <a:rPr lang="it-IT" sz="1100" b="1" i="0" u="none" strike="noStrike" kern="1200" baseline="0" dirty="0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rPr>
                  <a:t> [d</a:t>
                </a:r>
                <a:r>
                  <a:rPr lang="it-IT" sz="1100" b="1" i="0" u="none" strike="noStrike" kern="1200" baseline="0" dirty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  <a:cs typeface="Times New Roman" pitchFamily="18" charset="0"/>
              </a:defRPr>
            </a:pPr>
            <a:endParaRPr lang="it-IT"/>
          </a:p>
        </c:txPr>
        <c:crossAx val="114695168"/>
        <c:crosses val="autoZero"/>
        <c:crossBetween val="midCat"/>
      </c:valAx>
      <c:valAx>
        <c:axId val="114695168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rgbClr val="FF0000">
                  <a:alpha val="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>
                    <a:latin typeface="+mn-lt"/>
                    <a:cs typeface="Times New Roman" pitchFamily="18" charset="0"/>
                  </a:defRPr>
                </a:pPr>
                <a:r>
                  <a:rPr lang="it-IT" sz="1100" dirty="0" smtClean="0">
                    <a:latin typeface="+mn-lt"/>
                    <a:cs typeface="Times New Roman" pitchFamily="18" charset="0"/>
                  </a:rPr>
                  <a:t>%</a:t>
                </a:r>
                <a:endParaRPr lang="it-IT" sz="1100" dirty="0">
                  <a:latin typeface="+mn-lt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3.6905705384556189E-3"/>
              <c:y val="0.34788566226827516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>
                <a:latin typeface="+mn-lt"/>
                <a:cs typeface="Times New Roman" pitchFamily="18" charset="0"/>
              </a:defRPr>
            </a:pPr>
            <a:endParaRPr lang="it-IT"/>
          </a:p>
        </c:txPr>
        <c:crossAx val="114693248"/>
        <c:crosses val="autoZero"/>
        <c:crossBetween val="midCat"/>
      </c:valAx>
      <c:valAx>
        <c:axId val="114709632"/>
        <c:scaling>
          <c:orientation val="minMax"/>
          <c:max val="31"/>
          <c:min val="15"/>
        </c:scaling>
        <c:delete val="0"/>
        <c:axPos val="r"/>
        <c:title>
          <c:tx>
            <c:rich>
              <a:bodyPr rot="-5400000" vert="horz"/>
              <a:lstStyle/>
              <a:p>
                <a:pPr algn="ctr" rtl="0">
                  <a:def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defRPr>
                </a:pPr>
                <a:r>
                  <a:rPr lang="it-IT" sz="1100" b="1" i="0" u="none" strike="noStrike" kern="1200" baseline="0" dirty="0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rPr>
                  <a:t>Temperature </a:t>
                </a:r>
                <a:r>
                  <a:rPr lang="it-IT" sz="1100" b="1" i="0" u="none" strike="noStrike" kern="1200" baseline="0" dirty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rPr>
                  <a:t>[°C]</a:t>
                </a:r>
              </a:p>
            </c:rich>
          </c:tx>
          <c:layout>
            <c:manualLayout>
              <c:xMode val="edge"/>
              <c:yMode val="edge"/>
              <c:x val="0.95519475841068591"/>
              <c:y val="0.25536050951629691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>
                <a:latin typeface="+mn-lt"/>
                <a:cs typeface="Times New Roman" pitchFamily="18" charset="0"/>
              </a:defRPr>
            </a:pPr>
            <a:endParaRPr lang="it-IT"/>
          </a:p>
        </c:txPr>
        <c:crossAx val="114711552"/>
        <c:crosses val="max"/>
        <c:crossBetween val="midCat"/>
      </c:valAx>
      <c:valAx>
        <c:axId val="114711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14709632"/>
        <c:crosses val="autoZero"/>
        <c:crossBetween val="midCat"/>
      </c:valAx>
    </c:plotArea>
    <c:plotVisOnly val="0"/>
    <c:dispBlanksAs val="span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82525252525317"/>
          <c:y val="6.5959495211745323E-2"/>
          <c:w val="0.70946338383838359"/>
          <c:h val="0.66530777777777783"/>
        </c:manualLayout>
      </c:layout>
      <c:scatterChart>
        <c:scatterStyle val="lineMarker"/>
        <c:varyColors val="0"/>
        <c:ser>
          <c:idx val="0"/>
          <c:order val="0"/>
          <c:tx>
            <c:v>S-tiosolfato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xVal>
            <c:numRef>
              <c:f>'Monitoraggio reattore 2'!$C$4:$C$76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'Monitoraggio reattore 2'!$AK$4:$AK$76</c:f>
              <c:numCache>
                <c:formatCode>0.00</c:formatCode>
                <c:ptCount val="73"/>
                <c:pt idx="1">
                  <c:v>53.434285714285714</c:v>
                </c:pt>
                <c:pt idx="5">
                  <c:v>60.043714285714294</c:v>
                </c:pt>
                <c:pt idx="8">
                  <c:v>50.823428571428494</c:v>
                </c:pt>
                <c:pt idx="13">
                  <c:v>67.992571428571409</c:v>
                </c:pt>
                <c:pt idx="14">
                  <c:v>123.27142857142827</c:v>
                </c:pt>
                <c:pt idx="16">
                  <c:v>128.24057142857038</c:v>
                </c:pt>
                <c:pt idx="21">
                  <c:v>99.869714285714295</c:v>
                </c:pt>
                <c:pt idx="22">
                  <c:v>95.952000000000012</c:v>
                </c:pt>
                <c:pt idx="29">
                  <c:v>96.403428571428549</c:v>
                </c:pt>
                <c:pt idx="34">
                  <c:v>79.299428571428578</c:v>
                </c:pt>
                <c:pt idx="36">
                  <c:v>97.901714285714675</c:v>
                </c:pt>
                <c:pt idx="40">
                  <c:v>72.287999999999997</c:v>
                </c:pt>
                <c:pt idx="41">
                  <c:v>51.896000000000001</c:v>
                </c:pt>
                <c:pt idx="43">
                  <c:v>22.051714285714286</c:v>
                </c:pt>
                <c:pt idx="47">
                  <c:v>24.487999999999989</c:v>
                </c:pt>
                <c:pt idx="48">
                  <c:v>46.082571428571462</c:v>
                </c:pt>
                <c:pt idx="50">
                  <c:v>33.707714285714275</c:v>
                </c:pt>
                <c:pt idx="54">
                  <c:v>26.263428571428477</c:v>
                </c:pt>
                <c:pt idx="56">
                  <c:v>36.194857142857153</c:v>
                </c:pt>
                <c:pt idx="57">
                  <c:v>42.506571428571462</c:v>
                </c:pt>
                <c:pt idx="61">
                  <c:v>38.217142857142854</c:v>
                </c:pt>
                <c:pt idx="62">
                  <c:v>53.216571428571463</c:v>
                </c:pt>
                <c:pt idx="65">
                  <c:v>53.522857142857163</c:v>
                </c:pt>
                <c:pt idx="69">
                  <c:v>67.991428571428585</c:v>
                </c:pt>
                <c:pt idx="70">
                  <c:v>73.562857142856629</c:v>
                </c:pt>
                <c:pt idx="72">
                  <c:v>78.62285714285639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813952"/>
        <c:axId val="114832512"/>
      </c:scatterChart>
      <c:scatterChart>
        <c:scatterStyle val="lineMarker"/>
        <c:varyColors val="0"/>
        <c:ser>
          <c:idx val="2"/>
          <c:order val="1"/>
          <c:tx>
            <c:v>Temperatura</c:v>
          </c:tx>
          <c:spPr>
            <a:ln w="2222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'Monitoraggio reattore 2'!$C$4:$C$76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'Monitoraggio reattore 2'!$E$4:$E$76</c:f>
              <c:numCache>
                <c:formatCode>0.00</c:formatCode>
                <c:ptCount val="73"/>
                <c:pt idx="1">
                  <c:v>25</c:v>
                </c:pt>
                <c:pt idx="5">
                  <c:v>26</c:v>
                </c:pt>
                <c:pt idx="8">
                  <c:v>26</c:v>
                </c:pt>
                <c:pt idx="13">
                  <c:v>25</c:v>
                </c:pt>
                <c:pt idx="14">
                  <c:v>24</c:v>
                </c:pt>
                <c:pt idx="16">
                  <c:v>26</c:v>
                </c:pt>
                <c:pt idx="21">
                  <c:v>24</c:v>
                </c:pt>
                <c:pt idx="22">
                  <c:v>23</c:v>
                </c:pt>
                <c:pt idx="36">
                  <c:v>21</c:v>
                </c:pt>
                <c:pt idx="37">
                  <c:v>22</c:v>
                </c:pt>
                <c:pt idx="40">
                  <c:v>18</c:v>
                </c:pt>
                <c:pt idx="41">
                  <c:v>25</c:v>
                </c:pt>
                <c:pt idx="43">
                  <c:v>25</c:v>
                </c:pt>
                <c:pt idx="47">
                  <c:v>26</c:v>
                </c:pt>
                <c:pt idx="48">
                  <c:v>26</c:v>
                </c:pt>
                <c:pt idx="50">
                  <c:v>25</c:v>
                </c:pt>
                <c:pt idx="54">
                  <c:v>25</c:v>
                </c:pt>
                <c:pt idx="56">
                  <c:v>25</c:v>
                </c:pt>
                <c:pt idx="57">
                  <c:v>25</c:v>
                </c:pt>
                <c:pt idx="61">
                  <c:v>27</c:v>
                </c:pt>
                <c:pt idx="62">
                  <c:v>27</c:v>
                </c:pt>
                <c:pt idx="65">
                  <c:v>27</c:v>
                </c:pt>
                <c:pt idx="69">
                  <c:v>27</c:v>
                </c:pt>
                <c:pt idx="70">
                  <c:v>27</c:v>
                </c:pt>
                <c:pt idx="72">
                  <c:v>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836608"/>
        <c:axId val="114834432"/>
      </c:scatterChart>
      <c:valAx>
        <c:axId val="114813952"/>
        <c:scaling>
          <c:orientation val="minMax"/>
          <c:max val="60"/>
          <c:min val="0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defRPr>
                </a:pPr>
                <a:r>
                  <a: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rPr>
                  <a:t>Tempo [d]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  <a:cs typeface="Times New Roman" pitchFamily="18" charset="0"/>
              </a:defRPr>
            </a:pPr>
            <a:endParaRPr lang="it-IT"/>
          </a:p>
        </c:txPr>
        <c:crossAx val="114832512"/>
        <c:crosses val="autoZero"/>
        <c:crossBetween val="midCat"/>
        <c:majorUnit val="10"/>
      </c:valAx>
      <c:valAx>
        <c:axId val="114832512"/>
        <c:scaling>
          <c:orientation val="minMax"/>
          <c:max val="120"/>
          <c:min val="0"/>
        </c:scaling>
        <c:delete val="0"/>
        <c:axPos val="l"/>
        <c:majorGridlines>
          <c:spPr>
            <a:ln>
              <a:solidFill>
                <a:srgbClr val="FF0000">
                  <a:alpha val="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Times New Roman" pitchFamily="18" charset="0"/>
                  </a:defRPr>
                </a:pPr>
                <a:r>
                  <a:rPr lang="it-IT" sz="1100" dirty="0" smtClean="0"/>
                  <a:t>S-S</a:t>
                </a:r>
                <a:r>
                  <a:rPr lang="it-IT" sz="1100" baseline="-25000" dirty="0" smtClean="0"/>
                  <a:t>2</a:t>
                </a:r>
                <a:r>
                  <a:rPr lang="it-IT" sz="1100" dirty="0" smtClean="0"/>
                  <a:t>O</a:t>
                </a:r>
                <a:r>
                  <a:rPr lang="it-IT" sz="1100" baseline="-25000" dirty="0" smtClean="0"/>
                  <a:t>3</a:t>
                </a:r>
                <a:r>
                  <a:rPr lang="it-IT" sz="1100" baseline="30000" dirty="0" smtClean="0"/>
                  <a:t>2-</a:t>
                </a:r>
                <a:r>
                  <a:rPr lang="it-IT" sz="1100" dirty="0" smtClean="0">
                    <a:latin typeface="+mn-lt"/>
                    <a:cs typeface="Times New Roman" pitchFamily="18" charset="0"/>
                  </a:rPr>
                  <a:t> [mg/d]</a:t>
                </a:r>
                <a:endParaRPr lang="it-IT" sz="1100" dirty="0">
                  <a:latin typeface="+mn-lt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1635858585858637E-2"/>
              <c:y val="0.2185885185185185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  <a:cs typeface="Times New Roman" pitchFamily="18" charset="0"/>
              </a:defRPr>
            </a:pPr>
            <a:endParaRPr lang="it-IT"/>
          </a:p>
        </c:txPr>
        <c:crossAx val="114813952"/>
        <c:crosses val="autoZero"/>
        <c:crossBetween val="midCat"/>
        <c:majorUnit val="30"/>
      </c:valAx>
      <c:valAx>
        <c:axId val="114834432"/>
        <c:scaling>
          <c:orientation val="minMax"/>
          <c:max val="31"/>
          <c:min val="15"/>
        </c:scaling>
        <c:delete val="0"/>
        <c:axPos val="r"/>
        <c:title>
          <c:tx>
            <c:rich>
              <a:bodyPr rot="-5400000" vert="horz"/>
              <a:lstStyle/>
              <a:p>
                <a:pPr algn="ctr" rtl="0">
                  <a:def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defRPr>
                </a:pPr>
                <a:r>
                  <a: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rPr>
                  <a:t>Temperatura [°C]</a:t>
                </a:r>
              </a:p>
            </c:rich>
          </c:tx>
          <c:layout>
            <c:manualLayout>
              <c:xMode val="edge"/>
              <c:yMode val="edge"/>
              <c:x val="0.94982525252525618"/>
              <c:y val="0.215281851851852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  <a:cs typeface="Times New Roman" pitchFamily="18" charset="0"/>
              </a:defRPr>
            </a:pPr>
            <a:endParaRPr lang="it-IT"/>
          </a:p>
        </c:txPr>
        <c:crossAx val="114836608"/>
        <c:crosses val="max"/>
        <c:crossBetween val="midCat"/>
        <c:majorUnit val="4"/>
      </c:valAx>
      <c:valAx>
        <c:axId val="114836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148344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4.4440130579245493E-2"/>
          <c:y val="0.90256902690165253"/>
          <c:w val="0.9140910710260971"/>
          <c:h val="7.1936536585196872E-2"/>
        </c:manualLayout>
      </c:layout>
      <c:overlay val="0"/>
      <c:spPr>
        <a:solidFill>
          <a:sysClr val="window" lastClr="FFFFFF"/>
        </a:solidFill>
        <a:ln>
          <a:solidFill>
            <a:schemeClr val="bg2">
              <a:lumMod val="25000"/>
            </a:schemeClr>
          </a:solidFill>
        </a:ln>
      </c:spPr>
      <c:txPr>
        <a:bodyPr/>
        <a:lstStyle/>
        <a:p>
          <a:pPr>
            <a:defRPr>
              <a:latin typeface="+mn-lt"/>
            </a:defRPr>
          </a:pPr>
          <a:endParaRPr lang="it-IT"/>
        </a:p>
      </c:txPr>
    </c:legend>
    <c:plotVisOnly val="0"/>
    <c:dispBlanksAs val="span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705937528055"/>
          <c:y val="6.595949521174517E-2"/>
          <c:w val="0.7054767946160746"/>
          <c:h val="0.6725800786082119"/>
        </c:manualLayout>
      </c:layout>
      <c:scatterChart>
        <c:scatterStyle val="lineMarker"/>
        <c:varyColors val="0"/>
        <c:ser>
          <c:idx val="0"/>
          <c:order val="0"/>
          <c:tx>
            <c:v>Efficienza di Rimozione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xVal>
            <c:numRef>
              <c:f>'Monitoraggio reattore 2'!$C$4:$C$76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'Monitoraggio reattore 2'!$CF$4:$CF$76</c:f>
              <c:numCache>
                <c:formatCode>0.00</c:formatCode>
                <c:ptCount val="73"/>
                <c:pt idx="1">
                  <c:v>82.365145228215766</c:v>
                </c:pt>
                <c:pt idx="5">
                  <c:v>52.748962655601645</c:v>
                </c:pt>
                <c:pt idx="13">
                  <c:v>31.734693877550907</c:v>
                </c:pt>
                <c:pt idx="14">
                  <c:v>13.793103448275792</c:v>
                </c:pt>
                <c:pt idx="16">
                  <c:v>6.6995073891625427</c:v>
                </c:pt>
                <c:pt idx="29">
                  <c:v>8.9855072463768266</c:v>
                </c:pt>
                <c:pt idx="34">
                  <c:v>8.0812641083521459</c:v>
                </c:pt>
                <c:pt idx="36">
                  <c:v>10.623441396508722</c:v>
                </c:pt>
                <c:pt idx="40">
                  <c:v>27.381546134663154</c:v>
                </c:pt>
                <c:pt idx="41">
                  <c:v>81.013824884792626</c:v>
                </c:pt>
                <c:pt idx="43">
                  <c:v>98.755760368663559</c:v>
                </c:pt>
                <c:pt idx="47">
                  <c:v>85.081081081081081</c:v>
                </c:pt>
                <c:pt idx="48">
                  <c:v>66.324324324324309</c:v>
                </c:pt>
                <c:pt idx="50">
                  <c:v>80.626895854397972</c:v>
                </c:pt>
                <c:pt idx="54">
                  <c:v>82.307692307692278</c:v>
                </c:pt>
                <c:pt idx="56">
                  <c:v>77.179487179486088</c:v>
                </c:pt>
                <c:pt idx="57">
                  <c:v>65.45</c:v>
                </c:pt>
                <c:pt idx="61">
                  <c:v>84.000000000000014</c:v>
                </c:pt>
                <c:pt idx="62">
                  <c:v>42.839506172839506</c:v>
                </c:pt>
                <c:pt idx="65">
                  <c:v>33.950617283950407</c:v>
                </c:pt>
                <c:pt idx="69">
                  <c:v>44.842105263157912</c:v>
                </c:pt>
                <c:pt idx="70">
                  <c:v>37.263157894736963</c:v>
                </c:pt>
                <c:pt idx="72">
                  <c:v>27.722772277227499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850432"/>
        <c:axId val="114864896"/>
      </c:scatterChart>
      <c:scatterChart>
        <c:scatterStyle val="lineMarker"/>
        <c:varyColors val="0"/>
        <c:ser>
          <c:idx val="2"/>
          <c:order val="1"/>
          <c:tx>
            <c:v>Temperatura</c:v>
          </c:tx>
          <c:spPr>
            <a:ln w="2222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'Monitoraggio reattore 2'!$C$4:$C$76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'Monitoraggio reattore 2'!$E$4:$E$76</c:f>
              <c:numCache>
                <c:formatCode>0.00</c:formatCode>
                <c:ptCount val="73"/>
                <c:pt idx="1">
                  <c:v>25</c:v>
                </c:pt>
                <c:pt idx="5">
                  <c:v>26</c:v>
                </c:pt>
                <c:pt idx="8">
                  <c:v>26</c:v>
                </c:pt>
                <c:pt idx="13">
                  <c:v>25</c:v>
                </c:pt>
                <c:pt idx="14">
                  <c:v>24</c:v>
                </c:pt>
                <c:pt idx="16">
                  <c:v>26</c:v>
                </c:pt>
                <c:pt idx="21">
                  <c:v>24</c:v>
                </c:pt>
                <c:pt idx="22">
                  <c:v>23</c:v>
                </c:pt>
                <c:pt idx="36">
                  <c:v>21</c:v>
                </c:pt>
                <c:pt idx="37">
                  <c:v>22</c:v>
                </c:pt>
                <c:pt idx="40">
                  <c:v>18</c:v>
                </c:pt>
                <c:pt idx="41">
                  <c:v>25</c:v>
                </c:pt>
                <c:pt idx="43">
                  <c:v>25</c:v>
                </c:pt>
                <c:pt idx="47">
                  <c:v>26</c:v>
                </c:pt>
                <c:pt idx="48">
                  <c:v>26</c:v>
                </c:pt>
                <c:pt idx="50">
                  <c:v>25</c:v>
                </c:pt>
                <c:pt idx="54">
                  <c:v>25</c:v>
                </c:pt>
                <c:pt idx="56">
                  <c:v>25</c:v>
                </c:pt>
                <c:pt idx="57">
                  <c:v>25</c:v>
                </c:pt>
                <c:pt idx="61">
                  <c:v>27</c:v>
                </c:pt>
                <c:pt idx="62">
                  <c:v>27</c:v>
                </c:pt>
                <c:pt idx="65">
                  <c:v>27</c:v>
                </c:pt>
                <c:pt idx="69">
                  <c:v>27</c:v>
                </c:pt>
                <c:pt idx="70">
                  <c:v>27</c:v>
                </c:pt>
                <c:pt idx="72">
                  <c:v>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868992"/>
        <c:axId val="114866816"/>
      </c:scatterChart>
      <c:valAx>
        <c:axId val="114850432"/>
        <c:scaling>
          <c:orientation val="minMax"/>
          <c:max val="60"/>
          <c:min val="0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defRPr>
                </a:pPr>
                <a:r>
                  <a: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rPr>
                  <a:t>Tempo [d]</a:t>
                </a:r>
              </a:p>
            </c:rich>
          </c:tx>
          <c:layout>
            <c:manualLayout>
              <c:xMode val="edge"/>
              <c:yMode val="edge"/>
              <c:x val="0.42100000000000032"/>
              <c:y val="0.82344925925925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it-IT"/>
          </a:p>
        </c:txPr>
        <c:crossAx val="114864896"/>
        <c:crosses val="autoZero"/>
        <c:crossBetween val="midCat"/>
        <c:majorUnit val="10"/>
      </c:valAx>
      <c:valAx>
        <c:axId val="114864896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rgbClr val="FF0000">
                  <a:alpha val="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 algn="ctr" rtl="0">
                  <a:def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defRPr>
                </a:pPr>
                <a:r>
                  <a:rPr lang="it-IT"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itchFamily="18" charset="0"/>
                  </a:rPr>
                  <a:t>ER [%]</a:t>
                </a:r>
              </a:p>
            </c:rich>
          </c:tx>
          <c:layout>
            <c:manualLayout>
              <c:xMode val="edge"/>
              <c:yMode val="edge"/>
              <c:x val="1.6183080808080823E-2"/>
              <c:y val="0.2951229629629668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it-IT"/>
          </a:p>
        </c:txPr>
        <c:crossAx val="114850432"/>
        <c:crosses val="autoZero"/>
        <c:crossBetween val="midCat"/>
        <c:majorUnit val="20"/>
      </c:valAx>
      <c:valAx>
        <c:axId val="114866816"/>
        <c:scaling>
          <c:orientation val="minMax"/>
          <c:max val="31"/>
          <c:min val="15"/>
        </c:scaling>
        <c:delete val="0"/>
        <c:axPos val="r"/>
        <c:title>
          <c:tx>
            <c:rich>
              <a:bodyPr rot="-5400000" vert="horz"/>
              <a:lstStyle/>
              <a:p>
                <a:pPr algn="ctr" rtl="0">
                  <a:defRPr sz="1100" b="1">
                    <a:latin typeface="+mn-lt"/>
                  </a:defRPr>
                </a:pPr>
                <a:r>
                  <a:rPr lang="it-IT" sz="1100" b="1">
                    <a:latin typeface="+mn-lt"/>
                  </a:rPr>
                  <a:t>Temperatura [°C]</a:t>
                </a:r>
              </a:p>
            </c:rich>
          </c:tx>
          <c:layout>
            <c:manualLayout>
              <c:xMode val="edge"/>
              <c:yMode val="edge"/>
              <c:x val="0.9434111111111112"/>
              <c:y val="0.2029359259259259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it-IT"/>
          </a:p>
        </c:txPr>
        <c:crossAx val="114868992"/>
        <c:crosses val="max"/>
        <c:crossBetween val="midCat"/>
        <c:majorUnit val="4"/>
      </c:valAx>
      <c:valAx>
        <c:axId val="114868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148668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2.1723377681238502E-2"/>
          <c:y val="0.90214553508583462"/>
          <c:w val="0.94991039913114306"/>
          <c:h val="7.1936536585196734E-2"/>
        </c:manualLayout>
      </c:layout>
      <c:overlay val="0"/>
      <c:spPr>
        <a:solidFill>
          <a:sysClr val="window" lastClr="FFFFFF"/>
        </a:solidFill>
        <a:ln>
          <a:solidFill>
            <a:schemeClr val="bg2">
              <a:lumMod val="25000"/>
            </a:schemeClr>
          </a:solidFill>
        </a:ln>
      </c:spPr>
      <c:txPr>
        <a:bodyPr/>
        <a:lstStyle/>
        <a:p>
          <a:pPr>
            <a:defRPr>
              <a:latin typeface="+mn-lt"/>
            </a:defRPr>
          </a:pPr>
          <a:endParaRPr lang="it-IT"/>
        </a:p>
      </c:txPr>
    </c:legend>
    <c:plotVisOnly val="0"/>
    <c:dispBlanksAs val="span"/>
    <c:showDLblsOverMax val="0"/>
  </c:chart>
  <c:txPr>
    <a:bodyPr/>
    <a:lstStyle/>
    <a:p>
      <a:pPr algn="ctr">
        <a:defRPr lang="it-IT" sz="1000" b="0" i="0" u="none" strike="noStrike" kern="1200" baseline="0">
          <a:solidFill>
            <a:sysClr val="windowText" lastClr="000000"/>
          </a:solidFill>
          <a:latin typeface="Times New Roman" pitchFamily="18" charset="0"/>
          <a:ea typeface="+mn-ea"/>
          <a:cs typeface="Times New Roman" pitchFamily="18" charset="0"/>
        </a:defRPr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Rimozione Percentuale SSV</a:t>
            </a:r>
          </a:p>
        </c:rich>
      </c:tx>
      <c:layout>
        <c:manualLayout>
          <c:xMode val="edge"/>
          <c:yMode val="edge"/>
          <c:x val="0.3189714315820592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677049629079377E-2"/>
          <c:y val="0.15816407826031026"/>
          <c:w val="0.85312642810592643"/>
          <c:h val="0.72556375315023458"/>
        </c:manualLayout>
      </c:layout>
      <c:scatterChart>
        <c:scatterStyle val="lineMarker"/>
        <c:varyColors val="0"/>
        <c:ser>
          <c:idx val="0"/>
          <c:order val="0"/>
          <c:tx>
            <c:v>1</c:v>
          </c:tx>
          <c:spPr>
            <a:ln w="28575">
              <a:noFill/>
            </a:ln>
          </c:spPr>
          <c:xVal>
            <c:numRef>
              <c:f>ANALISI!$A$35:$A$1087</c:f>
              <c:numCache>
                <c:formatCode>General</c:formatCode>
                <c:ptCount val="1053"/>
                <c:pt idx="0">
                  <c:v>30</c:v>
                </c:pt>
                <c:pt idx="1">
                  <c:v>31</c:v>
                </c:pt>
                <c:pt idx="2">
                  <c:v>32</c:v>
                </c:pt>
                <c:pt idx="3">
                  <c:v>33</c:v>
                </c:pt>
                <c:pt idx="4">
                  <c:v>34</c:v>
                </c:pt>
                <c:pt idx="5">
                  <c:v>35</c:v>
                </c:pt>
                <c:pt idx="6">
                  <c:v>36</c:v>
                </c:pt>
                <c:pt idx="7">
                  <c:v>37</c:v>
                </c:pt>
                <c:pt idx="8">
                  <c:v>38</c:v>
                </c:pt>
                <c:pt idx="9">
                  <c:v>39</c:v>
                </c:pt>
                <c:pt idx="10">
                  <c:v>40</c:v>
                </c:pt>
                <c:pt idx="11">
                  <c:v>41</c:v>
                </c:pt>
                <c:pt idx="12">
                  <c:v>42</c:v>
                </c:pt>
                <c:pt idx="13">
                  <c:v>43</c:v>
                </c:pt>
                <c:pt idx="14">
                  <c:v>44</c:v>
                </c:pt>
                <c:pt idx="15">
                  <c:v>45</c:v>
                </c:pt>
                <c:pt idx="16">
                  <c:v>46</c:v>
                </c:pt>
                <c:pt idx="17">
                  <c:v>47</c:v>
                </c:pt>
                <c:pt idx="18">
                  <c:v>48</c:v>
                </c:pt>
                <c:pt idx="19">
                  <c:v>49</c:v>
                </c:pt>
                <c:pt idx="20">
                  <c:v>50</c:v>
                </c:pt>
                <c:pt idx="21">
                  <c:v>51</c:v>
                </c:pt>
                <c:pt idx="22">
                  <c:v>52</c:v>
                </c:pt>
                <c:pt idx="23">
                  <c:v>53</c:v>
                </c:pt>
                <c:pt idx="24">
                  <c:v>54</c:v>
                </c:pt>
                <c:pt idx="25">
                  <c:v>55</c:v>
                </c:pt>
                <c:pt idx="26">
                  <c:v>56</c:v>
                </c:pt>
                <c:pt idx="27">
                  <c:v>57</c:v>
                </c:pt>
                <c:pt idx="28">
                  <c:v>58</c:v>
                </c:pt>
                <c:pt idx="29">
                  <c:v>59</c:v>
                </c:pt>
                <c:pt idx="30">
                  <c:v>60</c:v>
                </c:pt>
                <c:pt idx="31">
                  <c:v>61</c:v>
                </c:pt>
                <c:pt idx="32">
                  <c:v>62</c:v>
                </c:pt>
                <c:pt idx="33">
                  <c:v>63</c:v>
                </c:pt>
                <c:pt idx="34">
                  <c:v>64</c:v>
                </c:pt>
                <c:pt idx="35">
                  <c:v>65</c:v>
                </c:pt>
                <c:pt idx="36">
                  <c:v>66</c:v>
                </c:pt>
                <c:pt idx="37">
                  <c:v>67</c:v>
                </c:pt>
                <c:pt idx="38">
                  <c:v>68</c:v>
                </c:pt>
                <c:pt idx="39">
                  <c:v>69</c:v>
                </c:pt>
                <c:pt idx="40">
                  <c:v>70</c:v>
                </c:pt>
                <c:pt idx="41">
                  <c:v>71</c:v>
                </c:pt>
                <c:pt idx="42">
                  <c:v>72</c:v>
                </c:pt>
                <c:pt idx="43">
                  <c:v>73</c:v>
                </c:pt>
                <c:pt idx="44">
                  <c:v>74</c:v>
                </c:pt>
                <c:pt idx="45">
                  <c:v>75</c:v>
                </c:pt>
                <c:pt idx="46">
                  <c:v>76</c:v>
                </c:pt>
                <c:pt idx="47">
                  <c:v>77</c:v>
                </c:pt>
                <c:pt idx="48">
                  <c:v>78</c:v>
                </c:pt>
                <c:pt idx="49">
                  <c:v>79</c:v>
                </c:pt>
                <c:pt idx="50">
                  <c:v>80</c:v>
                </c:pt>
                <c:pt idx="51">
                  <c:v>81</c:v>
                </c:pt>
                <c:pt idx="52">
                  <c:v>82</c:v>
                </c:pt>
                <c:pt idx="53">
                  <c:v>83</c:v>
                </c:pt>
                <c:pt idx="54">
                  <c:v>84</c:v>
                </c:pt>
                <c:pt idx="55">
                  <c:v>85</c:v>
                </c:pt>
                <c:pt idx="56">
                  <c:v>86</c:v>
                </c:pt>
                <c:pt idx="57">
                  <c:v>87</c:v>
                </c:pt>
                <c:pt idx="58">
                  <c:v>88</c:v>
                </c:pt>
                <c:pt idx="59">
                  <c:v>89</c:v>
                </c:pt>
                <c:pt idx="60">
                  <c:v>90</c:v>
                </c:pt>
                <c:pt idx="61">
                  <c:v>91</c:v>
                </c:pt>
                <c:pt idx="62">
                  <c:v>92</c:v>
                </c:pt>
                <c:pt idx="63">
                  <c:v>93</c:v>
                </c:pt>
                <c:pt idx="64">
                  <c:v>94</c:v>
                </c:pt>
                <c:pt idx="65">
                  <c:v>95</c:v>
                </c:pt>
                <c:pt idx="66">
                  <c:v>96</c:v>
                </c:pt>
                <c:pt idx="67">
                  <c:v>97</c:v>
                </c:pt>
                <c:pt idx="68">
                  <c:v>98</c:v>
                </c:pt>
                <c:pt idx="69">
                  <c:v>99</c:v>
                </c:pt>
                <c:pt idx="70">
                  <c:v>100</c:v>
                </c:pt>
                <c:pt idx="71">
                  <c:v>101</c:v>
                </c:pt>
                <c:pt idx="72">
                  <c:v>102</c:v>
                </c:pt>
                <c:pt idx="73">
                  <c:v>103</c:v>
                </c:pt>
                <c:pt idx="74">
                  <c:v>104</c:v>
                </c:pt>
                <c:pt idx="75">
                  <c:v>105</c:v>
                </c:pt>
                <c:pt idx="76">
                  <c:v>106</c:v>
                </c:pt>
                <c:pt idx="77">
                  <c:v>107</c:v>
                </c:pt>
                <c:pt idx="78">
                  <c:v>108</c:v>
                </c:pt>
                <c:pt idx="79">
                  <c:v>109</c:v>
                </c:pt>
                <c:pt idx="80">
                  <c:v>110</c:v>
                </c:pt>
                <c:pt idx="81">
                  <c:v>111</c:v>
                </c:pt>
                <c:pt idx="82">
                  <c:v>112</c:v>
                </c:pt>
                <c:pt idx="83">
                  <c:v>113</c:v>
                </c:pt>
                <c:pt idx="84">
                  <c:v>114</c:v>
                </c:pt>
                <c:pt idx="85">
                  <c:v>115</c:v>
                </c:pt>
                <c:pt idx="86">
                  <c:v>116</c:v>
                </c:pt>
                <c:pt idx="87">
                  <c:v>117</c:v>
                </c:pt>
                <c:pt idx="88">
                  <c:v>118</c:v>
                </c:pt>
                <c:pt idx="89">
                  <c:v>119</c:v>
                </c:pt>
                <c:pt idx="90">
                  <c:v>120</c:v>
                </c:pt>
                <c:pt idx="91">
                  <c:v>121</c:v>
                </c:pt>
                <c:pt idx="92">
                  <c:v>122</c:v>
                </c:pt>
                <c:pt idx="93">
                  <c:v>123</c:v>
                </c:pt>
                <c:pt idx="94">
                  <c:v>124</c:v>
                </c:pt>
                <c:pt idx="95">
                  <c:v>125</c:v>
                </c:pt>
                <c:pt idx="96">
                  <c:v>126</c:v>
                </c:pt>
                <c:pt idx="97">
                  <c:v>127</c:v>
                </c:pt>
                <c:pt idx="98">
                  <c:v>128</c:v>
                </c:pt>
                <c:pt idx="99">
                  <c:v>129</c:v>
                </c:pt>
                <c:pt idx="100">
                  <c:v>130</c:v>
                </c:pt>
                <c:pt idx="101">
                  <c:v>131</c:v>
                </c:pt>
                <c:pt idx="102">
                  <c:v>132</c:v>
                </c:pt>
                <c:pt idx="103">
                  <c:v>133</c:v>
                </c:pt>
                <c:pt idx="104">
                  <c:v>134</c:v>
                </c:pt>
                <c:pt idx="105">
                  <c:v>135</c:v>
                </c:pt>
                <c:pt idx="106">
                  <c:v>136</c:v>
                </c:pt>
                <c:pt idx="107">
                  <c:v>137</c:v>
                </c:pt>
                <c:pt idx="108">
                  <c:v>138</c:v>
                </c:pt>
                <c:pt idx="109">
                  <c:v>139</c:v>
                </c:pt>
                <c:pt idx="110">
                  <c:v>140</c:v>
                </c:pt>
                <c:pt idx="111">
                  <c:v>141</c:v>
                </c:pt>
                <c:pt idx="112">
                  <c:v>142</c:v>
                </c:pt>
                <c:pt idx="113">
                  <c:v>143</c:v>
                </c:pt>
                <c:pt idx="114">
                  <c:v>144</c:v>
                </c:pt>
                <c:pt idx="115">
                  <c:v>145</c:v>
                </c:pt>
                <c:pt idx="116">
                  <c:v>146</c:v>
                </c:pt>
                <c:pt idx="117">
                  <c:v>147</c:v>
                </c:pt>
                <c:pt idx="118">
                  <c:v>148</c:v>
                </c:pt>
                <c:pt idx="119">
                  <c:v>149</c:v>
                </c:pt>
                <c:pt idx="120">
                  <c:v>150</c:v>
                </c:pt>
                <c:pt idx="121">
                  <c:v>151</c:v>
                </c:pt>
                <c:pt idx="122">
                  <c:v>152</c:v>
                </c:pt>
                <c:pt idx="123">
                  <c:v>153</c:v>
                </c:pt>
                <c:pt idx="124">
                  <c:v>154</c:v>
                </c:pt>
                <c:pt idx="125">
                  <c:v>155</c:v>
                </c:pt>
                <c:pt idx="126">
                  <c:v>156</c:v>
                </c:pt>
                <c:pt idx="127">
                  <c:v>157</c:v>
                </c:pt>
                <c:pt idx="128">
                  <c:v>158</c:v>
                </c:pt>
                <c:pt idx="129">
                  <c:v>159</c:v>
                </c:pt>
                <c:pt idx="130">
                  <c:v>160</c:v>
                </c:pt>
                <c:pt idx="131">
                  <c:v>161</c:v>
                </c:pt>
                <c:pt idx="132">
                  <c:v>162</c:v>
                </c:pt>
                <c:pt idx="133">
                  <c:v>163</c:v>
                </c:pt>
                <c:pt idx="134">
                  <c:v>164</c:v>
                </c:pt>
                <c:pt idx="135">
                  <c:v>165</c:v>
                </c:pt>
                <c:pt idx="136">
                  <c:v>166</c:v>
                </c:pt>
                <c:pt idx="137">
                  <c:v>167</c:v>
                </c:pt>
                <c:pt idx="138">
                  <c:v>168</c:v>
                </c:pt>
                <c:pt idx="139">
                  <c:v>169</c:v>
                </c:pt>
                <c:pt idx="140">
                  <c:v>170</c:v>
                </c:pt>
                <c:pt idx="141">
                  <c:v>171</c:v>
                </c:pt>
                <c:pt idx="142">
                  <c:v>172</c:v>
                </c:pt>
                <c:pt idx="143">
                  <c:v>173</c:v>
                </c:pt>
                <c:pt idx="144">
                  <c:v>174</c:v>
                </c:pt>
                <c:pt idx="145">
                  <c:v>175</c:v>
                </c:pt>
                <c:pt idx="146">
                  <c:v>176</c:v>
                </c:pt>
                <c:pt idx="147">
                  <c:v>177</c:v>
                </c:pt>
                <c:pt idx="148">
                  <c:v>178</c:v>
                </c:pt>
                <c:pt idx="149">
                  <c:v>179</c:v>
                </c:pt>
                <c:pt idx="150">
                  <c:v>180</c:v>
                </c:pt>
                <c:pt idx="151">
                  <c:v>181</c:v>
                </c:pt>
                <c:pt idx="152">
                  <c:v>182</c:v>
                </c:pt>
                <c:pt idx="153">
                  <c:v>183</c:v>
                </c:pt>
                <c:pt idx="154">
                  <c:v>184</c:v>
                </c:pt>
                <c:pt idx="155">
                  <c:v>185</c:v>
                </c:pt>
                <c:pt idx="156">
                  <c:v>186</c:v>
                </c:pt>
                <c:pt idx="157">
                  <c:v>187</c:v>
                </c:pt>
                <c:pt idx="158">
                  <c:v>188</c:v>
                </c:pt>
                <c:pt idx="159">
                  <c:v>189</c:v>
                </c:pt>
                <c:pt idx="160">
                  <c:v>190</c:v>
                </c:pt>
                <c:pt idx="161">
                  <c:v>191</c:v>
                </c:pt>
                <c:pt idx="162">
                  <c:v>192</c:v>
                </c:pt>
                <c:pt idx="163">
                  <c:v>193</c:v>
                </c:pt>
                <c:pt idx="164">
                  <c:v>194</c:v>
                </c:pt>
                <c:pt idx="165">
                  <c:v>195</c:v>
                </c:pt>
                <c:pt idx="166">
                  <c:v>196</c:v>
                </c:pt>
                <c:pt idx="167">
                  <c:v>197</c:v>
                </c:pt>
                <c:pt idx="168">
                  <c:v>198</c:v>
                </c:pt>
                <c:pt idx="169">
                  <c:v>199</c:v>
                </c:pt>
                <c:pt idx="170">
                  <c:v>200</c:v>
                </c:pt>
                <c:pt idx="171">
                  <c:v>201</c:v>
                </c:pt>
                <c:pt idx="172">
                  <c:v>202</c:v>
                </c:pt>
                <c:pt idx="173">
                  <c:v>203</c:v>
                </c:pt>
                <c:pt idx="174">
                  <c:v>204</c:v>
                </c:pt>
                <c:pt idx="175">
                  <c:v>205</c:v>
                </c:pt>
                <c:pt idx="176">
                  <c:v>206</c:v>
                </c:pt>
                <c:pt idx="177">
                  <c:v>207</c:v>
                </c:pt>
                <c:pt idx="178">
                  <c:v>208</c:v>
                </c:pt>
                <c:pt idx="179">
                  <c:v>209</c:v>
                </c:pt>
                <c:pt idx="180">
                  <c:v>210</c:v>
                </c:pt>
                <c:pt idx="181">
                  <c:v>211</c:v>
                </c:pt>
                <c:pt idx="182">
                  <c:v>212</c:v>
                </c:pt>
                <c:pt idx="183">
                  <c:v>213</c:v>
                </c:pt>
                <c:pt idx="184">
                  <c:v>214</c:v>
                </c:pt>
                <c:pt idx="185">
                  <c:v>215</c:v>
                </c:pt>
                <c:pt idx="186">
                  <c:v>216</c:v>
                </c:pt>
                <c:pt idx="187">
                  <c:v>217</c:v>
                </c:pt>
                <c:pt idx="188">
                  <c:v>218</c:v>
                </c:pt>
                <c:pt idx="189">
                  <c:v>219</c:v>
                </c:pt>
                <c:pt idx="190">
                  <c:v>220</c:v>
                </c:pt>
                <c:pt idx="191">
                  <c:v>221</c:v>
                </c:pt>
                <c:pt idx="192">
                  <c:v>222</c:v>
                </c:pt>
                <c:pt idx="193">
                  <c:v>223</c:v>
                </c:pt>
                <c:pt idx="194">
                  <c:v>224</c:v>
                </c:pt>
                <c:pt idx="195">
                  <c:v>225</c:v>
                </c:pt>
                <c:pt idx="196">
                  <c:v>226</c:v>
                </c:pt>
                <c:pt idx="197">
                  <c:v>227</c:v>
                </c:pt>
                <c:pt idx="198">
                  <c:v>228</c:v>
                </c:pt>
                <c:pt idx="199">
                  <c:v>229</c:v>
                </c:pt>
                <c:pt idx="200">
                  <c:v>230</c:v>
                </c:pt>
                <c:pt idx="201">
                  <c:v>231</c:v>
                </c:pt>
                <c:pt idx="202">
                  <c:v>232</c:v>
                </c:pt>
                <c:pt idx="203">
                  <c:v>233</c:v>
                </c:pt>
                <c:pt idx="204">
                  <c:v>234</c:v>
                </c:pt>
                <c:pt idx="205">
                  <c:v>235</c:v>
                </c:pt>
                <c:pt idx="206">
                  <c:v>236</c:v>
                </c:pt>
                <c:pt idx="207">
                  <c:v>237</c:v>
                </c:pt>
                <c:pt idx="208">
                  <c:v>238</c:v>
                </c:pt>
                <c:pt idx="209">
                  <c:v>239</c:v>
                </c:pt>
                <c:pt idx="210">
                  <c:v>240</c:v>
                </c:pt>
                <c:pt idx="211">
                  <c:v>241</c:v>
                </c:pt>
                <c:pt idx="212">
                  <c:v>242</c:v>
                </c:pt>
                <c:pt idx="213">
                  <c:v>243</c:v>
                </c:pt>
                <c:pt idx="214">
                  <c:v>244</c:v>
                </c:pt>
                <c:pt idx="215">
                  <c:v>245</c:v>
                </c:pt>
                <c:pt idx="216">
                  <c:v>246</c:v>
                </c:pt>
                <c:pt idx="217">
                  <c:v>247</c:v>
                </c:pt>
                <c:pt idx="218">
                  <c:v>248</c:v>
                </c:pt>
                <c:pt idx="219">
                  <c:v>249</c:v>
                </c:pt>
                <c:pt idx="220">
                  <c:v>250</c:v>
                </c:pt>
                <c:pt idx="221">
                  <c:v>251</c:v>
                </c:pt>
                <c:pt idx="222">
                  <c:v>252</c:v>
                </c:pt>
                <c:pt idx="223">
                  <c:v>253</c:v>
                </c:pt>
                <c:pt idx="224">
                  <c:v>254</c:v>
                </c:pt>
                <c:pt idx="225">
                  <c:v>255</c:v>
                </c:pt>
                <c:pt idx="226">
                  <c:v>256</c:v>
                </c:pt>
                <c:pt idx="227">
                  <c:v>257</c:v>
                </c:pt>
                <c:pt idx="228">
                  <c:v>258</c:v>
                </c:pt>
                <c:pt idx="229">
                  <c:v>259</c:v>
                </c:pt>
                <c:pt idx="230">
                  <c:v>260</c:v>
                </c:pt>
                <c:pt idx="231">
                  <c:v>261</c:v>
                </c:pt>
                <c:pt idx="232">
                  <c:v>262</c:v>
                </c:pt>
                <c:pt idx="233">
                  <c:v>263</c:v>
                </c:pt>
                <c:pt idx="234">
                  <c:v>264</c:v>
                </c:pt>
                <c:pt idx="235">
                  <c:v>265</c:v>
                </c:pt>
                <c:pt idx="236">
                  <c:v>266</c:v>
                </c:pt>
                <c:pt idx="237">
                  <c:v>267</c:v>
                </c:pt>
                <c:pt idx="238">
                  <c:v>268</c:v>
                </c:pt>
                <c:pt idx="239">
                  <c:v>269</c:v>
                </c:pt>
                <c:pt idx="240">
                  <c:v>270</c:v>
                </c:pt>
                <c:pt idx="241">
                  <c:v>271</c:v>
                </c:pt>
                <c:pt idx="242">
                  <c:v>272</c:v>
                </c:pt>
                <c:pt idx="243">
                  <c:v>273</c:v>
                </c:pt>
                <c:pt idx="244">
                  <c:v>274</c:v>
                </c:pt>
                <c:pt idx="245">
                  <c:v>275</c:v>
                </c:pt>
                <c:pt idx="246">
                  <c:v>276</c:v>
                </c:pt>
                <c:pt idx="247">
                  <c:v>277</c:v>
                </c:pt>
                <c:pt idx="248">
                  <c:v>278</c:v>
                </c:pt>
                <c:pt idx="249">
                  <c:v>279</c:v>
                </c:pt>
                <c:pt idx="250">
                  <c:v>280</c:v>
                </c:pt>
                <c:pt idx="251">
                  <c:v>281</c:v>
                </c:pt>
                <c:pt idx="252">
                  <c:v>282</c:v>
                </c:pt>
                <c:pt idx="253">
                  <c:v>283</c:v>
                </c:pt>
                <c:pt idx="254">
                  <c:v>284</c:v>
                </c:pt>
                <c:pt idx="255">
                  <c:v>285</c:v>
                </c:pt>
                <c:pt idx="256">
                  <c:v>286</c:v>
                </c:pt>
                <c:pt idx="257">
                  <c:v>287</c:v>
                </c:pt>
                <c:pt idx="258">
                  <c:v>288</c:v>
                </c:pt>
                <c:pt idx="259">
                  <c:v>289</c:v>
                </c:pt>
                <c:pt idx="260">
                  <c:v>290</c:v>
                </c:pt>
                <c:pt idx="261">
                  <c:v>291</c:v>
                </c:pt>
                <c:pt idx="262">
                  <c:v>292</c:v>
                </c:pt>
                <c:pt idx="263">
                  <c:v>293</c:v>
                </c:pt>
                <c:pt idx="264">
                  <c:v>294</c:v>
                </c:pt>
                <c:pt idx="265">
                  <c:v>295</c:v>
                </c:pt>
                <c:pt idx="266">
                  <c:v>296</c:v>
                </c:pt>
                <c:pt idx="267">
                  <c:v>297</c:v>
                </c:pt>
                <c:pt idx="268">
                  <c:v>298</c:v>
                </c:pt>
                <c:pt idx="269">
                  <c:v>299</c:v>
                </c:pt>
                <c:pt idx="270">
                  <c:v>300</c:v>
                </c:pt>
                <c:pt idx="271">
                  <c:v>301</c:v>
                </c:pt>
                <c:pt idx="272">
                  <c:v>302</c:v>
                </c:pt>
              </c:numCache>
            </c:numRef>
          </c:xVal>
          <c:yVal>
            <c:numRef>
              <c:f>ANALISI!$V$35:$V$1087</c:f>
              <c:numCache>
                <c:formatCode>General</c:formatCode>
                <c:ptCount val="1053"/>
                <c:pt idx="19" formatCode="0">
                  <c:v>40.779569892473162</c:v>
                </c:pt>
                <c:pt idx="21" formatCode="0">
                  <c:v>37.762697022767064</c:v>
                </c:pt>
                <c:pt idx="23" formatCode="0">
                  <c:v>39.335802080050762</c:v>
                </c:pt>
                <c:pt idx="26" formatCode="0">
                  <c:v>22.511475409836194</c:v>
                </c:pt>
                <c:pt idx="35" formatCode="0">
                  <c:v>21.184566232489427</c:v>
                </c:pt>
                <c:pt idx="44" formatCode="0">
                  <c:v>49.657582110412825</c:v>
                </c:pt>
                <c:pt idx="56" formatCode="0">
                  <c:v>33.303637713439194</c:v>
                </c:pt>
                <c:pt idx="63" formatCode="0">
                  <c:v>25.671535906612895</c:v>
                </c:pt>
                <c:pt idx="70" formatCode="0">
                  <c:v>17.03178422185691</c:v>
                </c:pt>
                <c:pt idx="77" formatCode="0">
                  <c:v>27.769299820465449</c:v>
                </c:pt>
                <c:pt idx="84" formatCode="0">
                  <c:v>20.195331110052535</c:v>
                </c:pt>
                <c:pt idx="91" formatCode="0">
                  <c:v>17.452680314103659</c:v>
                </c:pt>
                <c:pt idx="98" formatCode="0">
                  <c:v>22.763170548748889</c:v>
                </c:pt>
                <c:pt idx="104" formatCode="0">
                  <c:v>20.727211796247033</c:v>
                </c:pt>
                <c:pt idx="111" formatCode="0">
                  <c:v>21.418964357767027</c:v>
                </c:pt>
                <c:pt idx="132" formatCode="0">
                  <c:v>10.958287035648034</c:v>
                </c:pt>
                <c:pt idx="134" formatCode="0">
                  <c:v>18.659422547321043</c:v>
                </c:pt>
                <c:pt idx="139" formatCode="0">
                  <c:v>23.801916932907556</c:v>
                </c:pt>
                <c:pt idx="142" formatCode="0">
                  <c:v>20.754716981132525</c:v>
                </c:pt>
                <c:pt idx="145" formatCode="0">
                  <c:v>26.2106285555708</c:v>
                </c:pt>
                <c:pt idx="147" formatCode="0">
                  <c:v>17.822630456872712</c:v>
                </c:pt>
                <c:pt idx="149" formatCode="0">
                  <c:v>16.760042579414904</c:v>
                </c:pt>
                <c:pt idx="152" formatCode="0">
                  <c:v>18.130311614730658</c:v>
                </c:pt>
                <c:pt idx="154" formatCode="0">
                  <c:v>19.966261680471291</c:v>
                </c:pt>
                <c:pt idx="156" formatCode="0">
                  <c:v>15.178487420259501</c:v>
                </c:pt>
                <c:pt idx="159" formatCode="0">
                  <c:v>15.909551628181775</c:v>
                </c:pt>
                <c:pt idx="161" formatCode="0">
                  <c:v>15.913102017794426</c:v>
                </c:pt>
                <c:pt idx="163" formatCode="0">
                  <c:v>17.123473541384129</c:v>
                </c:pt>
                <c:pt idx="166" formatCode="0">
                  <c:v>20.702830696372889</c:v>
                </c:pt>
                <c:pt idx="168" formatCode="0">
                  <c:v>30.44971557368228</c:v>
                </c:pt>
                <c:pt idx="173" formatCode="0">
                  <c:v>17.073748678502984</c:v>
                </c:pt>
                <c:pt idx="175" formatCode="0">
                  <c:v>18.992045311061638</c:v>
                </c:pt>
                <c:pt idx="177" formatCode="0">
                  <c:v>24.223852632683887</c:v>
                </c:pt>
                <c:pt idx="180" formatCode="0">
                  <c:v>21.494950850470815</c:v>
                </c:pt>
                <c:pt idx="182" formatCode="0">
                  <c:v>22.061794217968259</c:v>
                </c:pt>
                <c:pt idx="187" formatCode="0">
                  <c:v>26.956607397921747</c:v>
                </c:pt>
                <c:pt idx="194" formatCode="0">
                  <c:v>25.196916233256268</c:v>
                </c:pt>
                <c:pt idx="196" formatCode="0">
                  <c:v>17.514336428181515</c:v>
                </c:pt>
                <c:pt idx="198" formatCode="0">
                  <c:v>23.413063477461286</c:v>
                </c:pt>
                <c:pt idx="201" formatCode="0">
                  <c:v>21.326265355013231</c:v>
                </c:pt>
                <c:pt idx="203" formatCode="0">
                  <c:v>21.371879238458568</c:v>
                </c:pt>
                <c:pt idx="210" formatCode="0">
                  <c:v>10.545328008750161</c:v>
                </c:pt>
                <c:pt idx="212" formatCode="0">
                  <c:v>11.942446043166136</c:v>
                </c:pt>
                <c:pt idx="216" formatCode="0">
                  <c:v>27.901710686928819</c:v>
                </c:pt>
                <c:pt idx="219" formatCode="0">
                  <c:v>19.715337157701029</c:v>
                </c:pt>
                <c:pt idx="222" formatCode="0">
                  <c:v>21.281003303286223</c:v>
                </c:pt>
                <c:pt idx="229" formatCode="0">
                  <c:v>24.975566755456232</c:v>
                </c:pt>
                <c:pt idx="232" formatCode="0">
                  <c:v>44.681917339778309</c:v>
                </c:pt>
                <c:pt idx="236" formatCode="0">
                  <c:v>24.843625733508592</c:v>
                </c:pt>
                <c:pt idx="239" formatCode="0">
                  <c:v>9.0285490298557907</c:v>
                </c:pt>
                <c:pt idx="243" formatCode="0">
                  <c:v>12.640676490702818</c:v>
                </c:pt>
                <c:pt idx="246" formatCode="0">
                  <c:v>21.122762296506163</c:v>
                </c:pt>
                <c:pt idx="250" formatCode="0">
                  <c:v>25.55754934631992</c:v>
                </c:pt>
                <c:pt idx="253" formatCode="0">
                  <c:v>43.118295815076067</c:v>
                </c:pt>
                <c:pt idx="257" formatCode="0">
                  <c:v>30.972037283623603</c:v>
                </c:pt>
                <c:pt idx="260" formatCode="0">
                  <c:v>9.8396633187895564</c:v>
                </c:pt>
                <c:pt idx="264" formatCode="0">
                  <c:v>22.998618483238666</c:v>
                </c:pt>
                <c:pt idx="267" formatCode="0">
                  <c:v>24.187213099238296</c:v>
                </c:pt>
                <c:pt idx="271" formatCode="0">
                  <c:v>25.73663392738122</c:v>
                </c:pt>
                <c:pt idx="280" formatCode="0.00">
                  <c:v>22.993577656599207</c:v>
                </c:pt>
              </c:numCache>
            </c:numRef>
          </c:yVal>
          <c:smooth val="0"/>
        </c:ser>
        <c:ser>
          <c:idx val="1"/>
          <c:order val="1"/>
          <c:tx>
            <c:v>2</c:v>
          </c:tx>
          <c:spPr>
            <a:ln w="28575">
              <a:noFill/>
            </a:ln>
          </c:spPr>
          <c:xVal>
            <c:numRef>
              <c:f>ANALISI!$A$35:$A$1087</c:f>
              <c:numCache>
                <c:formatCode>General</c:formatCode>
                <c:ptCount val="1053"/>
                <c:pt idx="0">
                  <c:v>30</c:v>
                </c:pt>
                <c:pt idx="1">
                  <c:v>31</c:v>
                </c:pt>
                <c:pt idx="2">
                  <c:v>32</c:v>
                </c:pt>
                <c:pt idx="3">
                  <c:v>33</c:v>
                </c:pt>
                <c:pt idx="4">
                  <c:v>34</c:v>
                </c:pt>
                <c:pt idx="5">
                  <c:v>35</c:v>
                </c:pt>
                <c:pt idx="6">
                  <c:v>36</c:v>
                </c:pt>
                <c:pt idx="7">
                  <c:v>37</c:v>
                </c:pt>
                <c:pt idx="8">
                  <c:v>38</c:v>
                </c:pt>
                <c:pt idx="9">
                  <c:v>39</c:v>
                </c:pt>
                <c:pt idx="10">
                  <c:v>40</c:v>
                </c:pt>
                <c:pt idx="11">
                  <c:v>41</c:v>
                </c:pt>
                <c:pt idx="12">
                  <c:v>42</c:v>
                </c:pt>
                <c:pt idx="13">
                  <c:v>43</c:v>
                </c:pt>
                <c:pt idx="14">
                  <c:v>44</c:v>
                </c:pt>
                <c:pt idx="15">
                  <c:v>45</c:v>
                </c:pt>
                <c:pt idx="16">
                  <c:v>46</c:v>
                </c:pt>
                <c:pt idx="17">
                  <c:v>47</c:v>
                </c:pt>
                <c:pt idx="18">
                  <c:v>48</c:v>
                </c:pt>
                <c:pt idx="19">
                  <c:v>49</c:v>
                </c:pt>
                <c:pt idx="20">
                  <c:v>50</c:v>
                </c:pt>
                <c:pt idx="21">
                  <c:v>51</c:v>
                </c:pt>
                <c:pt idx="22">
                  <c:v>52</c:v>
                </c:pt>
                <c:pt idx="23">
                  <c:v>53</c:v>
                </c:pt>
                <c:pt idx="24">
                  <c:v>54</c:v>
                </c:pt>
                <c:pt idx="25">
                  <c:v>55</c:v>
                </c:pt>
                <c:pt idx="26">
                  <c:v>56</c:v>
                </c:pt>
                <c:pt idx="27">
                  <c:v>57</c:v>
                </c:pt>
                <c:pt idx="28">
                  <c:v>58</c:v>
                </c:pt>
                <c:pt idx="29">
                  <c:v>59</c:v>
                </c:pt>
                <c:pt idx="30">
                  <c:v>60</c:v>
                </c:pt>
                <c:pt idx="31">
                  <c:v>61</c:v>
                </c:pt>
                <c:pt idx="32">
                  <c:v>62</c:v>
                </c:pt>
                <c:pt idx="33">
                  <c:v>63</c:v>
                </c:pt>
                <c:pt idx="34">
                  <c:v>64</c:v>
                </c:pt>
                <c:pt idx="35">
                  <c:v>65</c:v>
                </c:pt>
                <c:pt idx="36">
                  <c:v>66</c:v>
                </c:pt>
                <c:pt idx="37">
                  <c:v>67</c:v>
                </c:pt>
                <c:pt idx="38">
                  <c:v>68</c:v>
                </c:pt>
                <c:pt idx="39">
                  <c:v>69</c:v>
                </c:pt>
                <c:pt idx="40">
                  <c:v>70</c:v>
                </c:pt>
                <c:pt idx="41">
                  <c:v>71</c:v>
                </c:pt>
                <c:pt idx="42">
                  <c:v>72</c:v>
                </c:pt>
                <c:pt idx="43">
                  <c:v>73</c:v>
                </c:pt>
                <c:pt idx="44">
                  <c:v>74</c:v>
                </c:pt>
                <c:pt idx="45">
                  <c:v>75</c:v>
                </c:pt>
                <c:pt idx="46">
                  <c:v>76</c:v>
                </c:pt>
                <c:pt idx="47">
                  <c:v>77</c:v>
                </c:pt>
                <c:pt idx="48">
                  <c:v>78</c:v>
                </c:pt>
                <c:pt idx="49">
                  <c:v>79</c:v>
                </c:pt>
                <c:pt idx="50">
                  <c:v>80</c:v>
                </c:pt>
                <c:pt idx="51">
                  <c:v>81</c:v>
                </c:pt>
                <c:pt idx="52">
                  <c:v>82</c:v>
                </c:pt>
                <c:pt idx="53">
                  <c:v>83</c:v>
                </c:pt>
                <c:pt idx="54">
                  <c:v>84</c:v>
                </c:pt>
                <c:pt idx="55">
                  <c:v>85</c:v>
                </c:pt>
                <c:pt idx="56">
                  <c:v>86</c:v>
                </c:pt>
                <c:pt idx="57">
                  <c:v>87</c:v>
                </c:pt>
                <c:pt idx="58">
                  <c:v>88</c:v>
                </c:pt>
                <c:pt idx="59">
                  <c:v>89</c:v>
                </c:pt>
                <c:pt idx="60">
                  <c:v>90</c:v>
                </c:pt>
                <c:pt idx="61">
                  <c:v>91</c:v>
                </c:pt>
                <c:pt idx="62">
                  <c:v>92</c:v>
                </c:pt>
                <c:pt idx="63">
                  <c:v>93</c:v>
                </c:pt>
                <c:pt idx="64">
                  <c:v>94</c:v>
                </c:pt>
                <c:pt idx="65">
                  <c:v>95</c:v>
                </c:pt>
                <c:pt idx="66">
                  <c:v>96</c:v>
                </c:pt>
                <c:pt idx="67">
                  <c:v>97</c:v>
                </c:pt>
                <c:pt idx="68">
                  <c:v>98</c:v>
                </c:pt>
                <c:pt idx="69">
                  <c:v>99</c:v>
                </c:pt>
                <c:pt idx="70">
                  <c:v>100</c:v>
                </c:pt>
                <c:pt idx="71">
                  <c:v>101</c:v>
                </c:pt>
                <c:pt idx="72">
                  <c:v>102</c:v>
                </c:pt>
                <c:pt idx="73">
                  <c:v>103</c:v>
                </c:pt>
                <c:pt idx="74">
                  <c:v>104</c:v>
                </c:pt>
                <c:pt idx="75">
                  <c:v>105</c:v>
                </c:pt>
                <c:pt idx="76">
                  <c:v>106</c:v>
                </c:pt>
                <c:pt idx="77">
                  <c:v>107</c:v>
                </c:pt>
                <c:pt idx="78">
                  <c:v>108</c:v>
                </c:pt>
                <c:pt idx="79">
                  <c:v>109</c:v>
                </c:pt>
                <c:pt idx="80">
                  <c:v>110</c:v>
                </c:pt>
                <c:pt idx="81">
                  <c:v>111</c:v>
                </c:pt>
                <c:pt idx="82">
                  <c:v>112</c:v>
                </c:pt>
                <c:pt idx="83">
                  <c:v>113</c:v>
                </c:pt>
                <c:pt idx="84">
                  <c:v>114</c:v>
                </c:pt>
                <c:pt idx="85">
                  <c:v>115</c:v>
                </c:pt>
                <c:pt idx="86">
                  <c:v>116</c:v>
                </c:pt>
                <c:pt idx="87">
                  <c:v>117</c:v>
                </c:pt>
                <c:pt idx="88">
                  <c:v>118</c:v>
                </c:pt>
                <c:pt idx="89">
                  <c:v>119</c:v>
                </c:pt>
                <c:pt idx="90">
                  <c:v>120</c:v>
                </c:pt>
                <c:pt idx="91">
                  <c:v>121</c:v>
                </c:pt>
                <c:pt idx="92">
                  <c:v>122</c:v>
                </c:pt>
                <c:pt idx="93">
                  <c:v>123</c:v>
                </c:pt>
                <c:pt idx="94">
                  <c:v>124</c:v>
                </c:pt>
                <c:pt idx="95">
                  <c:v>125</c:v>
                </c:pt>
                <c:pt idx="96">
                  <c:v>126</c:v>
                </c:pt>
                <c:pt idx="97">
                  <c:v>127</c:v>
                </c:pt>
                <c:pt idx="98">
                  <c:v>128</c:v>
                </c:pt>
                <c:pt idx="99">
                  <c:v>129</c:v>
                </c:pt>
                <c:pt idx="100">
                  <c:v>130</c:v>
                </c:pt>
                <c:pt idx="101">
                  <c:v>131</c:v>
                </c:pt>
                <c:pt idx="102">
                  <c:v>132</c:v>
                </c:pt>
                <c:pt idx="103">
                  <c:v>133</c:v>
                </c:pt>
                <c:pt idx="104">
                  <c:v>134</c:v>
                </c:pt>
                <c:pt idx="105">
                  <c:v>135</c:v>
                </c:pt>
                <c:pt idx="106">
                  <c:v>136</c:v>
                </c:pt>
                <c:pt idx="107">
                  <c:v>137</c:v>
                </c:pt>
                <c:pt idx="108">
                  <c:v>138</c:v>
                </c:pt>
                <c:pt idx="109">
                  <c:v>139</c:v>
                </c:pt>
                <c:pt idx="110">
                  <c:v>140</c:v>
                </c:pt>
                <c:pt idx="111">
                  <c:v>141</c:v>
                </c:pt>
                <c:pt idx="112">
                  <c:v>142</c:v>
                </c:pt>
                <c:pt idx="113">
                  <c:v>143</c:v>
                </c:pt>
                <c:pt idx="114">
                  <c:v>144</c:v>
                </c:pt>
                <c:pt idx="115">
                  <c:v>145</c:v>
                </c:pt>
                <c:pt idx="116">
                  <c:v>146</c:v>
                </c:pt>
                <c:pt idx="117">
                  <c:v>147</c:v>
                </c:pt>
                <c:pt idx="118">
                  <c:v>148</c:v>
                </c:pt>
                <c:pt idx="119">
                  <c:v>149</c:v>
                </c:pt>
                <c:pt idx="120">
                  <c:v>150</c:v>
                </c:pt>
                <c:pt idx="121">
                  <c:v>151</c:v>
                </c:pt>
                <c:pt idx="122">
                  <c:v>152</c:v>
                </c:pt>
                <c:pt idx="123">
                  <c:v>153</c:v>
                </c:pt>
                <c:pt idx="124">
                  <c:v>154</c:v>
                </c:pt>
                <c:pt idx="125">
                  <c:v>155</c:v>
                </c:pt>
                <c:pt idx="126">
                  <c:v>156</c:v>
                </c:pt>
                <c:pt idx="127">
                  <c:v>157</c:v>
                </c:pt>
                <c:pt idx="128">
                  <c:v>158</c:v>
                </c:pt>
                <c:pt idx="129">
                  <c:v>159</c:v>
                </c:pt>
                <c:pt idx="130">
                  <c:v>160</c:v>
                </c:pt>
                <c:pt idx="131">
                  <c:v>161</c:v>
                </c:pt>
                <c:pt idx="132">
                  <c:v>162</c:v>
                </c:pt>
                <c:pt idx="133">
                  <c:v>163</c:v>
                </c:pt>
                <c:pt idx="134">
                  <c:v>164</c:v>
                </c:pt>
                <c:pt idx="135">
                  <c:v>165</c:v>
                </c:pt>
                <c:pt idx="136">
                  <c:v>166</c:v>
                </c:pt>
                <c:pt idx="137">
                  <c:v>167</c:v>
                </c:pt>
                <c:pt idx="138">
                  <c:v>168</c:v>
                </c:pt>
                <c:pt idx="139">
                  <c:v>169</c:v>
                </c:pt>
                <c:pt idx="140">
                  <c:v>170</c:v>
                </c:pt>
                <c:pt idx="141">
                  <c:v>171</c:v>
                </c:pt>
                <c:pt idx="142">
                  <c:v>172</c:v>
                </c:pt>
                <c:pt idx="143">
                  <c:v>173</c:v>
                </c:pt>
                <c:pt idx="144">
                  <c:v>174</c:v>
                </c:pt>
                <c:pt idx="145">
                  <c:v>175</c:v>
                </c:pt>
                <c:pt idx="146">
                  <c:v>176</c:v>
                </c:pt>
                <c:pt idx="147">
                  <c:v>177</c:v>
                </c:pt>
                <c:pt idx="148">
                  <c:v>178</c:v>
                </c:pt>
                <c:pt idx="149">
                  <c:v>179</c:v>
                </c:pt>
                <c:pt idx="150">
                  <c:v>180</c:v>
                </c:pt>
                <c:pt idx="151">
                  <c:v>181</c:v>
                </c:pt>
                <c:pt idx="152">
                  <c:v>182</c:v>
                </c:pt>
                <c:pt idx="153">
                  <c:v>183</c:v>
                </c:pt>
                <c:pt idx="154">
                  <c:v>184</c:v>
                </c:pt>
                <c:pt idx="155">
                  <c:v>185</c:v>
                </c:pt>
                <c:pt idx="156">
                  <c:v>186</c:v>
                </c:pt>
                <c:pt idx="157">
                  <c:v>187</c:v>
                </c:pt>
                <c:pt idx="158">
                  <c:v>188</c:v>
                </c:pt>
                <c:pt idx="159">
                  <c:v>189</c:v>
                </c:pt>
                <c:pt idx="160">
                  <c:v>190</c:v>
                </c:pt>
                <c:pt idx="161">
                  <c:v>191</c:v>
                </c:pt>
                <c:pt idx="162">
                  <c:v>192</c:v>
                </c:pt>
                <c:pt idx="163">
                  <c:v>193</c:v>
                </c:pt>
                <c:pt idx="164">
                  <c:v>194</c:v>
                </c:pt>
                <c:pt idx="165">
                  <c:v>195</c:v>
                </c:pt>
                <c:pt idx="166">
                  <c:v>196</c:v>
                </c:pt>
                <c:pt idx="167">
                  <c:v>197</c:v>
                </c:pt>
                <c:pt idx="168">
                  <c:v>198</c:v>
                </c:pt>
                <c:pt idx="169">
                  <c:v>199</c:v>
                </c:pt>
                <c:pt idx="170">
                  <c:v>200</c:v>
                </c:pt>
                <c:pt idx="171">
                  <c:v>201</c:v>
                </c:pt>
                <c:pt idx="172">
                  <c:v>202</c:v>
                </c:pt>
                <c:pt idx="173">
                  <c:v>203</c:v>
                </c:pt>
                <c:pt idx="174">
                  <c:v>204</c:v>
                </c:pt>
                <c:pt idx="175">
                  <c:v>205</c:v>
                </c:pt>
                <c:pt idx="176">
                  <c:v>206</c:v>
                </c:pt>
                <c:pt idx="177">
                  <c:v>207</c:v>
                </c:pt>
                <c:pt idx="178">
                  <c:v>208</c:v>
                </c:pt>
                <c:pt idx="179">
                  <c:v>209</c:v>
                </c:pt>
                <c:pt idx="180">
                  <c:v>210</c:v>
                </c:pt>
                <c:pt idx="181">
                  <c:v>211</c:v>
                </c:pt>
                <c:pt idx="182">
                  <c:v>212</c:v>
                </c:pt>
                <c:pt idx="183">
                  <c:v>213</c:v>
                </c:pt>
                <c:pt idx="184">
                  <c:v>214</c:v>
                </c:pt>
                <c:pt idx="185">
                  <c:v>215</c:v>
                </c:pt>
                <c:pt idx="186">
                  <c:v>216</c:v>
                </c:pt>
                <c:pt idx="187">
                  <c:v>217</c:v>
                </c:pt>
                <c:pt idx="188">
                  <c:v>218</c:v>
                </c:pt>
                <c:pt idx="189">
                  <c:v>219</c:v>
                </c:pt>
                <c:pt idx="190">
                  <c:v>220</c:v>
                </c:pt>
                <c:pt idx="191">
                  <c:v>221</c:v>
                </c:pt>
                <c:pt idx="192">
                  <c:v>222</c:v>
                </c:pt>
                <c:pt idx="193">
                  <c:v>223</c:v>
                </c:pt>
                <c:pt idx="194">
                  <c:v>224</c:v>
                </c:pt>
                <c:pt idx="195">
                  <c:v>225</c:v>
                </c:pt>
                <c:pt idx="196">
                  <c:v>226</c:v>
                </c:pt>
                <c:pt idx="197">
                  <c:v>227</c:v>
                </c:pt>
                <c:pt idx="198">
                  <c:v>228</c:v>
                </c:pt>
                <c:pt idx="199">
                  <c:v>229</c:v>
                </c:pt>
                <c:pt idx="200">
                  <c:v>230</c:v>
                </c:pt>
                <c:pt idx="201">
                  <c:v>231</c:v>
                </c:pt>
                <c:pt idx="202">
                  <c:v>232</c:v>
                </c:pt>
                <c:pt idx="203">
                  <c:v>233</c:v>
                </c:pt>
                <c:pt idx="204">
                  <c:v>234</c:v>
                </c:pt>
                <c:pt idx="205">
                  <c:v>235</c:v>
                </c:pt>
                <c:pt idx="206">
                  <c:v>236</c:v>
                </c:pt>
                <c:pt idx="207">
                  <c:v>237</c:v>
                </c:pt>
                <c:pt idx="208">
                  <c:v>238</c:v>
                </c:pt>
                <c:pt idx="209">
                  <c:v>239</c:v>
                </c:pt>
                <c:pt idx="210">
                  <c:v>240</c:v>
                </c:pt>
                <c:pt idx="211">
                  <c:v>241</c:v>
                </c:pt>
                <c:pt idx="212">
                  <c:v>242</c:v>
                </c:pt>
                <c:pt idx="213">
                  <c:v>243</c:v>
                </c:pt>
                <c:pt idx="214">
                  <c:v>244</c:v>
                </c:pt>
                <c:pt idx="215">
                  <c:v>245</c:v>
                </c:pt>
                <c:pt idx="216">
                  <c:v>246</c:v>
                </c:pt>
                <c:pt idx="217">
                  <c:v>247</c:v>
                </c:pt>
                <c:pt idx="218">
                  <c:v>248</c:v>
                </c:pt>
                <c:pt idx="219">
                  <c:v>249</c:v>
                </c:pt>
                <c:pt idx="220">
                  <c:v>250</c:v>
                </c:pt>
                <c:pt idx="221">
                  <c:v>251</c:v>
                </c:pt>
                <c:pt idx="222">
                  <c:v>252</c:v>
                </c:pt>
                <c:pt idx="223">
                  <c:v>253</c:v>
                </c:pt>
                <c:pt idx="224">
                  <c:v>254</c:v>
                </c:pt>
                <c:pt idx="225">
                  <c:v>255</c:v>
                </c:pt>
                <c:pt idx="226">
                  <c:v>256</c:v>
                </c:pt>
                <c:pt idx="227">
                  <c:v>257</c:v>
                </c:pt>
                <c:pt idx="228">
                  <c:v>258</c:v>
                </c:pt>
                <c:pt idx="229">
                  <c:v>259</c:v>
                </c:pt>
                <c:pt idx="230">
                  <c:v>260</c:v>
                </c:pt>
                <c:pt idx="231">
                  <c:v>261</c:v>
                </c:pt>
                <c:pt idx="232">
                  <c:v>262</c:v>
                </c:pt>
                <c:pt idx="233">
                  <c:v>263</c:v>
                </c:pt>
                <c:pt idx="234">
                  <c:v>264</c:v>
                </c:pt>
                <c:pt idx="235">
                  <c:v>265</c:v>
                </c:pt>
                <c:pt idx="236">
                  <c:v>266</c:v>
                </c:pt>
                <c:pt idx="237">
                  <c:v>267</c:v>
                </c:pt>
                <c:pt idx="238">
                  <c:v>268</c:v>
                </c:pt>
                <c:pt idx="239">
                  <c:v>269</c:v>
                </c:pt>
                <c:pt idx="240">
                  <c:v>270</c:v>
                </c:pt>
                <c:pt idx="241">
                  <c:v>271</c:v>
                </c:pt>
                <c:pt idx="242">
                  <c:v>272</c:v>
                </c:pt>
                <c:pt idx="243">
                  <c:v>273</c:v>
                </c:pt>
                <c:pt idx="244">
                  <c:v>274</c:v>
                </c:pt>
                <c:pt idx="245">
                  <c:v>275</c:v>
                </c:pt>
                <c:pt idx="246">
                  <c:v>276</c:v>
                </c:pt>
                <c:pt idx="247">
                  <c:v>277</c:v>
                </c:pt>
                <c:pt idx="248">
                  <c:v>278</c:v>
                </c:pt>
                <c:pt idx="249">
                  <c:v>279</c:v>
                </c:pt>
                <c:pt idx="250">
                  <c:v>280</c:v>
                </c:pt>
                <c:pt idx="251">
                  <c:v>281</c:v>
                </c:pt>
                <c:pt idx="252">
                  <c:v>282</c:v>
                </c:pt>
                <c:pt idx="253">
                  <c:v>283</c:v>
                </c:pt>
                <c:pt idx="254">
                  <c:v>284</c:v>
                </c:pt>
                <c:pt idx="255">
                  <c:v>285</c:v>
                </c:pt>
                <c:pt idx="256">
                  <c:v>286</c:v>
                </c:pt>
                <c:pt idx="257">
                  <c:v>287</c:v>
                </c:pt>
                <c:pt idx="258">
                  <c:v>288</c:v>
                </c:pt>
                <c:pt idx="259">
                  <c:v>289</c:v>
                </c:pt>
                <c:pt idx="260">
                  <c:v>290</c:v>
                </c:pt>
                <c:pt idx="261">
                  <c:v>291</c:v>
                </c:pt>
                <c:pt idx="262">
                  <c:v>292</c:v>
                </c:pt>
                <c:pt idx="263">
                  <c:v>293</c:v>
                </c:pt>
                <c:pt idx="264">
                  <c:v>294</c:v>
                </c:pt>
                <c:pt idx="265">
                  <c:v>295</c:v>
                </c:pt>
                <c:pt idx="266">
                  <c:v>296</c:v>
                </c:pt>
                <c:pt idx="267">
                  <c:v>297</c:v>
                </c:pt>
                <c:pt idx="268">
                  <c:v>298</c:v>
                </c:pt>
                <c:pt idx="269">
                  <c:v>299</c:v>
                </c:pt>
                <c:pt idx="270">
                  <c:v>300</c:v>
                </c:pt>
                <c:pt idx="271">
                  <c:v>301</c:v>
                </c:pt>
                <c:pt idx="272">
                  <c:v>302</c:v>
                </c:pt>
              </c:numCache>
            </c:numRef>
          </c:xVal>
          <c:yVal>
            <c:numRef>
              <c:f>ANALISI!$AO$35:$AO$1087</c:f>
              <c:numCache>
                <c:formatCode>0</c:formatCode>
                <c:ptCount val="1053"/>
                <c:pt idx="1">
                  <c:v>14.533333333333335</c:v>
                </c:pt>
                <c:pt idx="19">
                  <c:v>54.274193548387103</c:v>
                </c:pt>
                <c:pt idx="21">
                  <c:v>47.767075306480066</c:v>
                </c:pt>
                <c:pt idx="23">
                  <c:v>50.149700598802703</c:v>
                </c:pt>
                <c:pt idx="26">
                  <c:v>39.449180327867204</c:v>
                </c:pt>
                <c:pt idx="35">
                  <c:v>22.326742177000689</c:v>
                </c:pt>
                <c:pt idx="44">
                  <c:v>6.189308484551086</c:v>
                </c:pt>
                <c:pt idx="56">
                  <c:v>35.946547884188128</c:v>
                </c:pt>
                <c:pt idx="63">
                  <c:v>28.444745412917477</c:v>
                </c:pt>
                <c:pt idx="70">
                  <c:v>16.18082816259313</c:v>
                </c:pt>
                <c:pt idx="77">
                  <c:v>30.848294434470859</c:v>
                </c:pt>
                <c:pt idx="84">
                  <c:v>23.330157217723809</c:v>
                </c:pt>
                <c:pt idx="91">
                  <c:v>9.8906086877580091</c:v>
                </c:pt>
                <c:pt idx="98">
                  <c:v>33.158623607932135</c:v>
                </c:pt>
                <c:pt idx="104">
                  <c:v>32.08780160857971</c:v>
                </c:pt>
                <c:pt idx="111">
                  <c:v>28.751595957232361</c:v>
                </c:pt>
                <c:pt idx="121">
                  <c:v>29.081117739321758</c:v>
                </c:pt>
                <c:pt idx="132">
                  <c:v>53.614973422624722</c:v>
                </c:pt>
                <c:pt idx="134">
                  <c:v>32.978915625117558</c:v>
                </c:pt>
                <c:pt idx="139">
                  <c:v>29.1927582534606</c:v>
                </c:pt>
                <c:pt idx="142">
                  <c:v>28.84328407441507</c:v>
                </c:pt>
                <c:pt idx="145">
                  <c:v>30.171350503249791</c:v>
                </c:pt>
                <c:pt idx="147">
                  <c:v>28.60665085975036</c:v>
                </c:pt>
                <c:pt idx="149">
                  <c:v>27.128620651016575</c:v>
                </c:pt>
                <c:pt idx="152">
                  <c:v>27.46682570448819</c:v>
                </c:pt>
                <c:pt idx="154">
                  <c:v>29.610384687242735</c:v>
                </c:pt>
                <c:pt idx="156">
                  <c:v>27.803390978717829</c:v>
                </c:pt>
                <c:pt idx="159">
                  <c:v>24.750566684482692</c:v>
                </c:pt>
                <c:pt idx="161">
                  <c:v>24.917668892487725</c:v>
                </c:pt>
                <c:pt idx="163">
                  <c:v>28.185617367707689</c:v>
                </c:pt>
                <c:pt idx="166">
                  <c:v>23.954364438704147</c:v>
                </c:pt>
                <c:pt idx="168">
                  <c:v>30.477621552001796</c:v>
                </c:pt>
                <c:pt idx="173">
                  <c:v>24.325033720973003</c:v>
                </c:pt>
                <c:pt idx="175">
                  <c:v>25.171449701472149</c:v>
                </c:pt>
                <c:pt idx="177">
                  <c:v>28.857448037962087</c:v>
                </c:pt>
                <c:pt idx="180">
                  <c:v>29.216962458483092</c:v>
                </c:pt>
                <c:pt idx="182">
                  <c:v>29.092956253933586</c:v>
                </c:pt>
                <c:pt idx="187">
                  <c:v>30.004432842437069</c:v>
                </c:pt>
                <c:pt idx="194">
                  <c:v>33.736140609060506</c:v>
                </c:pt>
                <c:pt idx="196">
                  <c:v>31.978427089022489</c:v>
                </c:pt>
                <c:pt idx="198">
                  <c:v>35.53613411019095</c:v>
                </c:pt>
                <c:pt idx="201">
                  <c:v>32.541923645444925</c:v>
                </c:pt>
                <c:pt idx="203">
                  <c:v>29.39267594313532</c:v>
                </c:pt>
                <c:pt idx="210">
                  <c:v>23.978524913419129</c:v>
                </c:pt>
                <c:pt idx="212">
                  <c:v>26.381718154886734</c:v>
                </c:pt>
                <c:pt idx="216">
                  <c:v>33.194402674827558</c:v>
                </c:pt>
                <c:pt idx="219">
                  <c:v>28.508496590539036</c:v>
                </c:pt>
                <c:pt idx="222">
                  <c:v>31.429371255809219</c:v>
                </c:pt>
                <c:pt idx="229">
                  <c:v>33.669585880458563</c:v>
                </c:pt>
                <c:pt idx="232">
                  <c:v>42.127233064088252</c:v>
                </c:pt>
                <c:pt idx="236">
                  <c:v>27.87395481804764</c:v>
                </c:pt>
                <c:pt idx="239">
                  <c:v>21.485594825896484</c:v>
                </c:pt>
                <c:pt idx="243">
                  <c:v>20.548405148294055</c:v>
                </c:pt>
                <c:pt idx="246">
                  <c:v>18.673309773478501</c:v>
                </c:pt>
                <c:pt idx="250">
                  <c:v>18.779800051269497</c:v>
                </c:pt>
                <c:pt idx="253">
                  <c:v>30.981437801252689</c:v>
                </c:pt>
                <c:pt idx="257">
                  <c:v>29.661208356860605</c:v>
                </c:pt>
                <c:pt idx="260">
                  <c:v>26.545273961265266</c:v>
                </c:pt>
                <c:pt idx="264">
                  <c:v>26.03394026925163</c:v>
                </c:pt>
                <c:pt idx="267">
                  <c:v>32.819695006477936</c:v>
                </c:pt>
                <c:pt idx="271">
                  <c:v>30.563532917909548</c:v>
                </c:pt>
                <c:pt idx="280" formatCode="0.00">
                  <c:v>29.010568570872387</c:v>
                </c:pt>
              </c:numCache>
            </c:numRef>
          </c:yVal>
          <c:smooth val="0"/>
        </c:ser>
        <c:ser>
          <c:idx val="2"/>
          <c:order val="2"/>
          <c:tx>
            <c:v>3</c:v>
          </c:tx>
          <c:spPr>
            <a:ln w="28575">
              <a:noFill/>
            </a:ln>
          </c:spPr>
          <c:xVal>
            <c:numRef>
              <c:f>ANALISI!$A$35:$A$1087</c:f>
              <c:numCache>
                <c:formatCode>General</c:formatCode>
                <c:ptCount val="1053"/>
                <c:pt idx="0">
                  <c:v>30</c:v>
                </c:pt>
                <c:pt idx="1">
                  <c:v>31</c:v>
                </c:pt>
                <c:pt idx="2">
                  <c:v>32</c:v>
                </c:pt>
                <c:pt idx="3">
                  <c:v>33</c:v>
                </c:pt>
                <c:pt idx="4">
                  <c:v>34</c:v>
                </c:pt>
                <c:pt idx="5">
                  <c:v>35</c:v>
                </c:pt>
                <c:pt idx="6">
                  <c:v>36</c:v>
                </c:pt>
                <c:pt idx="7">
                  <c:v>37</c:v>
                </c:pt>
                <c:pt idx="8">
                  <c:v>38</c:v>
                </c:pt>
                <c:pt idx="9">
                  <c:v>39</c:v>
                </c:pt>
                <c:pt idx="10">
                  <c:v>40</c:v>
                </c:pt>
                <c:pt idx="11">
                  <c:v>41</c:v>
                </c:pt>
                <c:pt idx="12">
                  <c:v>42</c:v>
                </c:pt>
                <c:pt idx="13">
                  <c:v>43</c:v>
                </c:pt>
                <c:pt idx="14">
                  <c:v>44</c:v>
                </c:pt>
                <c:pt idx="15">
                  <c:v>45</c:v>
                </c:pt>
                <c:pt idx="16">
                  <c:v>46</c:v>
                </c:pt>
                <c:pt idx="17">
                  <c:v>47</c:v>
                </c:pt>
                <c:pt idx="18">
                  <c:v>48</c:v>
                </c:pt>
                <c:pt idx="19">
                  <c:v>49</c:v>
                </c:pt>
                <c:pt idx="20">
                  <c:v>50</c:v>
                </c:pt>
                <c:pt idx="21">
                  <c:v>51</c:v>
                </c:pt>
                <c:pt idx="22">
                  <c:v>52</c:v>
                </c:pt>
                <c:pt idx="23">
                  <c:v>53</c:v>
                </c:pt>
                <c:pt idx="24">
                  <c:v>54</c:v>
                </c:pt>
                <c:pt idx="25">
                  <c:v>55</c:v>
                </c:pt>
                <c:pt idx="26">
                  <c:v>56</c:v>
                </c:pt>
                <c:pt idx="27">
                  <c:v>57</c:v>
                </c:pt>
                <c:pt idx="28">
                  <c:v>58</c:v>
                </c:pt>
                <c:pt idx="29">
                  <c:v>59</c:v>
                </c:pt>
                <c:pt idx="30">
                  <c:v>60</c:v>
                </c:pt>
                <c:pt idx="31">
                  <c:v>61</c:v>
                </c:pt>
                <c:pt idx="32">
                  <c:v>62</c:v>
                </c:pt>
                <c:pt idx="33">
                  <c:v>63</c:v>
                </c:pt>
                <c:pt idx="34">
                  <c:v>64</c:v>
                </c:pt>
                <c:pt idx="35">
                  <c:v>65</c:v>
                </c:pt>
                <c:pt idx="36">
                  <c:v>66</c:v>
                </c:pt>
                <c:pt idx="37">
                  <c:v>67</c:v>
                </c:pt>
                <c:pt idx="38">
                  <c:v>68</c:v>
                </c:pt>
                <c:pt idx="39">
                  <c:v>69</c:v>
                </c:pt>
                <c:pt idx="40">
                  <c:v>70</c:v>
                </c:pt>
                <c:pt idx="41">
                  <c:v>71</c:v>
                </c:pt>
                <c:pt idx="42">
                  <c:v>72</c:v>
                </c:pt>
                <c:pt idx="43">
                  <c:v>73</c:v>
                </c:pt>
                <c:pt idx="44">
                  <c:v>74</c:v>
                </c:pt>
                <c:pt idx="45">
                  <c:v>75</c:v>
                </c:pt>
                <c:pt idx="46">
                  <c:v>76</c:v>
                </c:pt>
                <c:pt idx="47">
                  <c:v>77</c:v>
                </c:pt>
                <c:pt idx="48">
                  <c:v>78</c:v>
                </c:pt>
                <c:pt idx="49">
                  <c:v>79</c:v>
                </c:pt>
                <c:pt idx="50">
                  <c:v>80</c:v>
                </c:pt>
                <c:pt idx="51">
                  <c:v>81</c:v>
                </c:pt>
                <c:pt idx="52">
                  <c:v>82</c:v>
                </c:pt>
                <c:pt idx="53">
                  <c:v>83</c:v>
                </c:pt>
                <c:pt idx="54">
                  <c:v>84</c:v>
                </c:pt>
                <c:pt idx="55">
                  <c:v>85</c:v>
                </c:pt>
                <c:pt idx="56">
                  <c:v>86</c:v>
                </c:pt>
                <c:pt idx="57">
                  <c:v>87</c:v>
                </c:pt>
                <c:pt idx="58">
                  <c:v>88</c:v>
                </c:pt>
                <c:pt idx="59">
                  <c:v>89</c:v>
                </c:pt>
                <c:pt idx="60">
                  <c:v>90</c:v>
                </c:pt>
                <c:pt idx="61">
                  <c:v>91</c:v>
                </c:pt>
                <c:pt idx="62">
                  <c:v>92</c:v>
                </c:pt>
                <c:pt idx="63">
                  <c:v>93</c:v>
                </c:pt>
                <c:pt idx="64">
                  <c:v>94</c:v>
                </c:pt>
                <c:pt idx="65">
                  <c:v>95</c:v>
                </c:pt>
                <c:pt idx="66">
                  <c:v>96</c:v>
                </c:pt>
                <c:pt idx="67">
                  <c:v>97</c:v>
                </c:pt>
                <c:pt idx="68">
                  <c:v>98</c:v>
                </c:pt>
                <c:pt idx="69">
                  <c:v>99</c:v>
                </c:pt>
                <c:pt idx="70">
                  <c:v>100</c:v>
                </c:pt>
                <c:pt idx="71">
                  <c:v>101</c:v>
                </c:pt>
                <c:pt idx="72">
                  <c:v>102</c:v>
                </c:pt>
                <c:pt idx="73">
                  <c:v>103</c:v>
                </c:pt>
                <c:pt idx="74">
                  <c:v>104</c:v>
                </c:pt>
                <c:pt idx="75">
                  <c:v>105</c:v>
                </c:pt>
                <c:pt idx="76">
                  <c:v>106</c:v>
                </c:pt>
                <c:pt idx="77">
                  <c:v>107</c:v>
                </c:pt>
                <c:pt idx="78">
                  <c:v>108</c:v>
                </c:pt>
                <c:pt idx="79">
                  <c:v>109</c:v>
                </c:pt>
                <c:pt idx="80">
                  <c:v>110</c:v>
                </c:pt>
                <c:pt idx="81">
                  <c:v>111</c:v>
                </c:pt>
                <c:pt idx="82">
                  <c:v>112</c:v>
                </c:pt>
                <c:pt idx="83">
                  <c:v>113</c:v>
                </c:pt>
                <c:pt idx="84">
                  <c:v>114</c:v>
                </c:pt>
                <c:pt idx="85">
                  <c:v>115</c:v>
                </c:pt>
                <c:pt idx="86">
                  <c:v>116</c:v>
                </c:pt>
                <c:pt idx="87">
                  <c:v>117</c:v>
                </c:pt>
                <c:pt idx="88">
                  <c:v>118</c:v>
                </c:pt>
                <c:pt idx="89">
                  <c:v>119</c:v>
                </c:pt>
                <c:pt idx="90">
                  <c:v>120</c:v>
                </c:pt>
                <c:pt idx="91">
                  <c:v>121</c:v>
                </c:pt>
                <c:pt idx="92">
                  <c:v>122</c:v>
                </c:pt>
                <c:pt idx="93">
                  <c:v>123</c:v>
                </c:pt>
                <c:pt idx="94">
                  <c:v>124</c:v>
                </c:pt>
                <c:pt idx="95">
                  <c:v>125</c:v>
                </c:pt>
                <c:pt idx="96">
                  <c:v>126</c:v>
                </c:pt>
                <c:pt idx="97">
                  <c:v>127</c:v>
                </c:pt>
                <c:pt idx="98">
                  <c:v>128</c:v>
                </c:pt>
                <c:pt idx="99">
                  <c:v>129</c:v>
                </c:pt>
                <c:pt idx="100">
                  <c:v>130</c:v>
                </c:pt>
                <c:pt idx="101">
                  <c:v>131</c:v>
                </c:pt>
                <c:pt idx="102">
                  <c:v>132</c:v>
                </c:pt>
                <c:pt idx="103">
                  <c:v>133</c:v>
                </c:pt>
                <c:pt idx="104">
                  <c:v>134</c:v>
                </c:pt>
                <c:pt idx="105">
                  <c:v>135</c:v>
                </c:pt>
                <c:pt idx="106">
                  <c:v>136</c:v>
                </c:pt>
                <c:pt idx="107">
                  <c:v>137</c:v>
                </c:pt>
                <c:pt idx="108">
                  <c:v>138</c:v>
                </c:pt>
                <c:pt idx="109">
                  <c:v>139</c:v>
                </c:pt>
                <c:pt idx="110">
                  <c:v>140</c:v>
                </c:pt>
                <c:pt idx="111">
                  <c:v>141</c:v>
                </c:pt>
                <c:pt idx="112">
                  <c:v>142</c:v>
                </c:pt>
                <c:pt idx="113">
                  <c:v>143</c:v>
                </c:pt>
                <c:pt idx="114">
                  <c:v>144</c:v>
                </c:pt>
                <c:pt idx="115">
                  <c:v>145</c:v>
                </c:pt>
                <c:pt idx="116">
                  <c:v>146</c:v>
                </c:pt>
                <c:pt idx="117">
                  <c:v>147</c:v>
                </c:pt>
                <c:pt idx="118">
                  <c:v>148</c:v>
                </c:pt>
                <c:pt idx="119">
                  <c:v>149</c:v>
                </c:pt>
                <c:pt idx="120">
                  <c:v>150</c:v>
                </c:pt>
                <c:pt idx="121">
                  <c:v>151</c:v>
                </c:pt>
                <c:pt idx="122">
                  <c:v>152</c:v>
                </c:pt>
                <c:pt idx="123">
                  <c:v>153</c:v>
                </c:pt>
                <c:pt idx="124">
                  <c:v>154</c:v>
                </c:pt>
                <c:pt idx="125">
                  <c:v>155</c:v>
                </c:pt>
                <c:pt idx="126">
                  <c:v>156</c:v>
                </c:pt>
                <c:pt idx="127">
                  <c:v>157</c:v>
                </c:pt>
                <c:pt idx="128">
                  <c:v>158</c:v>
                </c:pt>
                <c:pt idx="129">
                  <c:v>159</c:v>
                </c:pt>
                <c:pt idx="130">
                  <c:v>160</c:v>
                </c:pt>
                <c:pt idx="131">
                  <c:v>161</c:v>
                </c:pt>
                <c:pt idx="132">
                  <c:v>162</c:v>
                </c:pt>
                <c:pt idx="133">
                  <c:v>163</c:v>
                </c:pt>
                <c:pt idx="134">
                  <c:v>164</c:v>
                </c:pt>
                <c:pt idx="135">
                  <c:v>165</c:v>
                </c:pt>
                <c:pt idx="136">
                  <c:v>166</c:v>
                </c:pt>
                <c:pt idx="137">
                  <c:v>167</c:v>
                </c:pt>
                <c:pt idx="138">
                  <c:v>168</c:v>
                </c:pt>
                <c:pt idx="139">
                  <c:v>169</c:v>
                </c:pt>
                <c:pt idx="140">
                  <c:v>170</c:v>
                </c:pt>
                <c:pt idx="141">
                  <c:v>171</c:v>
                </c:pt>
                <c:pt idx="142">
                  <c:v>172</c:v>
                </c:pt>
                <c:pt idx="143">
                  <c:v>173</c:v>
                </c:pt>
                <c:pt idx="144">
                  <c:v>174</c:v>
                </c:pt>
                <c:pt idx="145">
                  <c:v>175</c:v>
                </c:pt>
                <c:pt idx="146">
                  <c:v>176</c:v>
                </c:pt>
                <c:pt idx="147">
                  <c:v>177</c:v>
                </c:pt>
                <c:pt idx="148">
                  <c:v>178</c:v>
                </c:pt>
                <c:pt idx="149">
                  <c:v>179</c:v>
                </c:pt>
                <c:pt idx="150">
                  <c:v>180</c:v>
                </c:pt>
                <c:pt idx="151">
                  <c:v>181</c:v>
                </c:pt>
                <c:pt idx="152">
                  <c:v>182</c:v>
                </c:pt>
                <c:pt idx="153">
                  <c:v>183</c:v>
                </c:pt>
                <c:pt idx="154">
                  <c:v>184</c:v>
                </c:pt>
                <c:pt idx="155">
                  <c:v>185</c:v>
                </c:pt>
                <c:pt idx="156">
                  <c:v>186</c:v>
                </c:pt>
                <c:pt idx="157">
                  <c:v>187</c:v>
                </c:pt>
                <c:pt idx="158">
                  <c:v>188</c:v>
                </c:pt>
                <c:pt idx="159">
                  <c:v>189</c:v>
                </c:pt>
                <c:pt idx="160">
                  <c:v>190</c:v>
                </c:pt>
                <c:pt idx="161">
                  <c:v>191</c:v>
                </c:pt>
                <c:pt idx="162">
                  <c:v>192</c:v>
                </c:pt>
                <c:pt idx="163">
                  <c:v>193</c:v>
                </c:pt>
                <c:pt idx="164">
                  <c:v>194</c:v>
                </c:pt>
                <c:pt idx="165">
                  <c:v>195</c:v>
                </c:pt>
                <c:pt idx="166">
                  <c:v>196</c:v>
                </c:pt>
                <c:pt idx="167">
                  <c:v>197</c:v>
                </c:pt>
                <c:pt idx="168">
                  <c:v>198</c:v>
                </c:pt>
                <c:pt idx="169">
                  <c:v>199</c:v>
                </c:pt>
                <c:pt idx="170">
                  <c:v>200</c:v>
                </c:pt>
                <c:pt idx="171">
                  <c:v>201</c:v>
                </c:pt>
                <c:pt idx="172">
                  <c:v>202</c:v>
                </c:pt>
                <c:pt idx="173">
                  <c:v>203</c:v>
                </c:pt>
                <c:pt idx="174">
                  <c:v>204</c:v>
                </c:pt>
                <c:pt idx="175">
                  <c:v>205</c:v>
                </c:pt>
                <c:pt idx="176">
                  <c:v>206</c:v>
                </c:pt>
                <c:pt idx="177">
                  <c:v>207</c:v>
                </c:pt>
                <c:pt idx="178">
                  <c:v>208</c:v>
                </c:pt>
                <c:pt idx="179">
                  <c:v>209</c:v>
                </c:pt>
                <c:pt idx="180">
                  <c:v>210</c:v>
                </c:pt>
                <c:pt idx="181">
                  <c:v>211</c:v>
                </c:pt>
                <c:pt idx="182">
                  <c:v>212</c:v>
                </c:pt>
                <c:pt idx="183">
                  <c:v>213</c:v>
                </c:pt>
                <c:pt idx="184">
                  <c:v>214</c:v>
                </c:pt>
                <c:pt idx="185">
                  <c:v>215</c:v>
                </c:pt>
                <c:pt idx="186">
                  <c:v>216</c:v>
                </c:pt>
                <c:pt idx="187">
                  <c:v>217</c:v>
                </c:pt>
                <c:pt idx="188">
                  <c:v>218</c:v>
                </c:pt>
                <c:pt idx="189">
                  <c:v>219</c:v>
                </c:pt>
                <c:pt idx="190">
                  <c:v>220</c:v>
                </c:pt>
                <c:pt idx="191">
                  <c:v>221</c:v>
                </c:pt>
                <c:pt idx="192">
                  <c:v>222</c:v>
                </c:pt>
                <c:pt idx="193">
                  <c:v>223</c:v>
                </c:pt>
                <c:pt idx="194">
                  <c:v>224</c:v>
                </c:pt>
                <c:pt idx="195">
                  <c:v>225</c:v>
                </c:pt>
                <c:pt idx="196">
                  <c:v>226</c:v>
                </c:pt>
                <c:pt idx="197">
                  <c:v>227</c:v>
                </c:pt>
                <c:pt idx="198">
                  <c:v>228</c:v>
                </c:pt>
                <c:pt idx="199">
                  <c:v>229</c:v>
                </c:pt>
                <c:pt idx="200">
                  <c:v>230</c:v>
                </c:pt>
                <c:pt idx="201">
                  <c:v>231</c:v>
                </c:pt>
                <c:pt idx="202">
                  <c:v>232</c:v>
                </c:pt>
                <c:pt idx="203">
                  <c:v>233</c:v>
                </c:pt>
                <c:pt idx="204">
                  <c:v>234</c:v>
                </c:pt>
                <c:pt idx="205">
                  <c:v>235</c:v>
                </c:pt>
                <c:pt idx="206">
                  <c:v>236</c:v>
                </c:pt>
                <c:pt idx="207">
                  <c:v>237</c:v>
                </c:pt>
                <c:pt idx="208">
                  <c:v>238</c:v>
                </c:pt>
                <c:pt idx="209">
                  <c:v>239</c:v>
                </c:pt>
                <c:pt idx="210">
                  <c:v>240</c:v>
                </c:pt>
                <c:pt idx="211">
                  <c:v>241</c:v>
                </c:pt>
                <c:pt idx="212">
                  <c:v>242</c:v>
                </c:pt>
                <c:pt idx="213">
                  <c:v>243</c:v>
                </c:pt>
                <c:pt idx="214">
                  <c:v>244</c:v>
                </c:pt>
                <c:pt idx="215">
                  <c:v>245</c:v>
                </c:pt>
                <c:pt idx="216">
                  <c:v>246</c:v>
                </c:pt>
                <c:pt idx="217">
                  <c:v>247</c:v>
                </c:pt>
                <c:pt idx="218">
                  <c:v>248</c:v>
                </c:pt>
                <c:pt idx="219">
                  <c:v>249</c:v>
                </c:pt>
                <c:pt idx="220">
                  <c:v>250</c:v>
                </c:pt>
                <c:pt idx="221">
                  <c:v>251</c:v>
                </c:pt>
                <c:pt idx="222">
                  <c:v>252</c:v>
                </c:pt>
                <c:pt idx="223">
                  <c:v>253</c:v>
                </c:pt>
                <c:pt idx="224">
                  <c:v>254</c:v>
                </c:pt>
                <c:pt idx="225">
                  <c:v>255</c:v>
                </c:pt>
                <c:pt idx="226">
                  <c:v>256</c:v>
                </c:pt>
                <c:pt idx="227">
                  <c:v>257</c:v>
                </c:pt>
                <c:pt idx="228">
                  <c:v>258</c:v>
                </c:pt>
                <c:pt idx="229">
                  <c:v>259</c:v>
                </c:pt>
                <c:pt idx="230">
                  <c:v>260</c:v>
                </c:pt>
                <c:pt idx="231">
                  <c:v>261</c:v>
                </c:pt>
                <c:pt idx="232">
                  <c:v>262</c:v>
                </c:pt>
                <c:pt idx="233">
                  <c:v>263</c:v>
                </c:pt>
                <c:pt idx="234">
                  <c:v>264</c:v>
                </c:pt>
                <c:pt idx="235">
                  <c:v>265</c:v>
                </c:pt>
                <c:pt idx="236">
                  <c:v>266</c:v>
                </c:pt>
                <c:pt idx="237">
                  <c:v>267</c:v>
                </c:pt>
                <c:pt idx="238">
                  <c:v>268</c:v>
                </c:pt>
                <c:pt idx="239">
                  <c:v>269</c:v>
                </c:pt>
                <c:pt idx="240">
                  <c:v>270</c:v>
                </c:pt>
                <c:pt idx="241">
                  <c:v>271</c:v>
                </c:pt>
                <c:pt idx="242">
                  <c:v>272</c:v>
                </c:pt>
                <c:pt idx="243">
                  <c:v>273</c:v>
                </c:pt>
                <c:pt idx="244">
                  <c:v>274</c:v>
                </c:pt>
                <c:pt idx="245">
                  <c:v>275</c:v>
                </c:pt>
                <c:pt idx="246">
                  <c:v>276</c:v>
                </c:pt>
                <c:pt idx="247">
                  <c:v>277</c:v>
                </c:pt>
                <c:pt idx="248">
                  <c:v>278</c:v>
                </c:pt>
                <c:pt idx="249">
                  <c:v>279</c:v>
                </c:pt>
                <c:pt idx="250">
                  <c:v>280</c:v>
                </c:pt>
                <c:pt idx="251">
                  <c:v>281</c:v>
                </c:pt>
                <c:pt idx="252">
                  <c:v>282</c:v>
                </c:pt>
                <c:pt idx="253">
                  <c:v>283</c:v>
                </c:pt>
                <c:pt idx="254">
                  <c:v>284</c:v>
                </c:pt>
                <c:pt idx="255">
                  <c:v>285</c:v>
                </c:pt>
                <c:pt idx="256">
                  <c:v>286</c:v>
                </c:pt>
                <c:pt idx="257">
                  <c:v>287</c:v>
                </c:pt>
                <c:pt idx="258">
                  <c:v>288</c:v>
                </c:pt>
                <c:pt idx="259">
                  <c:v>289</c:v>
                </c:pt>
                <c:pt idx="260">
                  <c:v>290</c:v>
                </c:pt>
                <c:pt idx="261">
                  <c:v>291</c:v>
                </c:pt>
                <c:pt idx="262">
                  <c:v>292</c:v>
                </c:pt>
                <c:pt idx="263">
                  <c:v>293</c:v>
                </c:pt>
                <c:pt idx="264">
                  <c:v>294</c:v>
                </c:pt>
                <c:pt idx="265">
                  <c:v>295</c:v>
                </c:pt>
                <c:pt idx="266">
                  <c:v>296</c:v>
                </c:pt>
                <c:pt idx="267">
                  <c:v>297</c:v>
                </c:pt>
                <c:pt idx="268">
                  <c:v>298</c:v>
                </c:pt>
                <c:pt idx="269">
                  <c:v>299</c:v>
                </c:pt>
                <c:pt idx="270">
                  <c:v>300</c:v>
                </c:pt>
                <c:pt idx="271">
                  <c:v>301</c:v>
                </c:pt>
                <c:pt idx="272">
                  <c:v>302</c:v>
                </c:pt>
              </c:numCache>
            </c:numRef>
          </c:xVal>
          <c:yVal>
            <c:numRef>
              <c:f>ANALISI!$BH$35:$BH$1087</c:f>
              <c:numCache>
                <c:formatCode>0</c:formatCode>
                <c:ptCount val="1053"/>
                <c:pt idx="1">
                  <c:v>12.933333333333334</c:v>
                </c:pt>
                <c:pt idx="19">
                  <c:v>49.121863799283027</c:v>
                </c:pt>
                <c:pt idx="21">
                  <c:v>47.263572679509771</c:v>
                </c:pt>
                <c:pt idx="23">
                  <c:v>33.131106208635366</c:v>
                </c:pt>
                <c:pt idx="26">
                  <c:v>33.311475409833875</c:v>
                </c:pt>
                <c:pt idx="35">
                  <c:v>10.097907467843333</c:v>
                </c:pt>
                <c:pt idx="44">
                  <c:v>13.663560568905414</c:v>
                </c:pt>
                <c:pt idx="56">
                  <c:v>39.866369710468042</c:v>
                </c:pt>
                <c:pt idx="63">
                  <c:v>30.411789365065786</c:v>
                </c:pt>
                <c:pt idx="70">
                  <c:v>22.752944156008507</c:v>
                </c:pt>
                <c:pt idx="77">
                  <c:v>27.486535008975967</c:v>
                </c:pt>
                <c:pt idx="84">
                  <c:v>18.828013339685256</c:v>
                </c:pt>
                <c:pt idx="91">
                  <c:v>6.9197948345511104</c:v>
                </c:pt>
                <c:pt idx="98">
                  <c:v>34.125842446296822</c:v>
                </c:pt>
                <c:pt idx="104">
                  <c:v>32.499415478139433</c:v>
                </c:pt>
                <c:pt idx="111">
                  <c:v>34.817863130619259</c:v>
                </c:pt>
                <c:pt idx="121">
                  <c:v>33.863558347169963</c:v>
                </c:pt>
                <c:pt idx="132">
                  <c:v>64.624688703053977</c:v>
                </c:pt>
                <c:pt idx="134">
                  <c:v>38.128430829443118</c:v>
                </c:pt>
                <c:pt idx="139">
                  <c:v>39.782211633381671</c:v>
                </c:pt>
                <c:pt idx="142">
                  <c:v>44.611214244602074</c:v>
                </c:pt>
                <c:pt idx="145">
                  <c:v>54.640388068658922</c:v>
                </c:pt>
                <c:pt idx="147">
                  <c:v>46.705351530665972</c:v>
                </c:pt>
                <c:pt idx="149">
                  <c:v>47.775032195381939</c:v>
                </c:pt>
                <c:pt idx="152">
                  <c:v>50.367989972518394</c:v>
                </c:pt>
                <c:pt idx="154">
                  <c:v>50.390559573615057</c:v>
                </c:pt>
                <c:pt idx="156">
                  <c:v>49.509874217850204</c:v>
                </c:pt>
                <c:pt idx="159">
                  <c:v>47.818935026361913</c:v>
                </c:pt>
                <c:pt idx="161">
                  <c:v>43.892866829052394</c:v>
                </c:pt>
                <c:pt idx="163">
                  <c:v>43.699594815169874</c:v>
                </c:pt>
                <c:pt idx="166">
                  <c:v>42.809368378857606</c:v>
                </c:pt>
                <c:pt idx="168">
                  <c:v>38.887851713561389</c:v>
                </c:pt>
                <c:pt idx="173">
                  <c:v>43.4786581638242</c:v>
                </c:pt>
                <c:pt idx="175">
                  <c:v>43.093776548517113</c:v>
                </c:pt>
                <c:pt idx="177">
                  <c:v>47.134896462008854</c:v>
                </c:pt>
                <c:pt idx="180">
                  <c:v>47.312541312165123</c:v>
                </c:pt>
                <c:pt idx="182">
                  <c:v>48.134300114740071</c:v>
                </c:pt>
                <c:pt idx="187">
                  <c:v>51.528004155397504</c:v>
                </c:pt>
                <c:pt idx="194">
                  <c:v>51.141714417100644</c:v>
                </c:pt>
                <c:pt idx="196">
                  <c:v>50.677948409360148</c:v>
                </c:pt>
                <c:pt idx="198">
                  <c:v>52.138638997737118</c:v>
                </c:pt>
                <c:pt idx="201">
                  <c:v>51.877054146851656</c:v>
                </c:pt>
                <c:pt idx="203">
                  <c:v>49.169311280641416</c:v>
                </c:pt>
                <c:pt idx="210">
                  <c:v>46.5867637854641</c:v>
                </c:pt>
                <c:pt idx="212">
                  <c:v>50.463007159904244</c:v>
                </c:pt>
                <c:pt idx="216">
                  <c:v>52.978614476768904</c:v>
                </c:pt>
                <c:pt idx="219">
                  <c:v>53.826856042176182</c:v>
                </c:pt>
                <c:pt idx="222">
                  <c:v>59.256618937581862</c:v>
                </c:pt>
                <c:pt idx="229">
                  <c:v>65.401423450093844</c:v>
                </c:pt>
                <c:pt idx="232">
                  <c:v>68.32429203509075</c:v>
                </c:pt>
                <c:pt idx="236">
                  <c:v>57.692458024402633</c:v>
                </c:pt>
                <c:pt idx="239">
                  <c:v>61.899048437238704</c:v>
                </c:pt>
                <c:pt idx="243">
                  <c:v>56.504268210199506</c:v>
                </c:pt>
                <c:pt idx="246">
                  <c:v>53.556751096997544</c:v>
                </c:pt>
                <c:pt idx="250">
                  <c:v>52.70167699244309</c:v>
                </c:pt>
                <c:pt idx="253">
                  <c:v>58.723959178111514</c:v>
                </c:pt>
                <c:pt idx="257">
                  <c:v>59.889769673051269</c:v>
                </c:pt>
                <c:pt idx="260">
                  <c:v>63.443751387794507</c:v>
                </c:pt>
                <c:pt idx="264">
                  <c:v>53.460139386880208</c:v>
                </c:pt>
                <c:pt idx="267">
                  <c:v>51.056915767732207</c:v>
                </c:pt>
                <c:pt idx="271">
                  <c:v>54.605030690490509</c:v>
                </c:pt>
                <c:pt idx="280" formatCode="0.00">
                  <c:v>44.416088576729997</c:v>
                </c:pt>
                <c:pt idx="283">
                  <c:v>47.077901877194094</c:v>
                </c:pt>
                <c:pt idx="284">
                  <c:v>56.687296929579013</c:v>
                </c:pt>
              </c:numCache>
            </c:numRef>
          </c:yVal>
          <c:smooth val="0"/>
        </c:ser>
        <c:ser>
          <c:idx val="3"/>
          <c:order val="3"/>
          <c:marker>
            <c:symbol val="none"/>
          </c:marker>
          <c:xVal>
            <c:numRef>
              <c:f>GRAFICI_2015!$C$4:$C$5</c:f>
              <c:numCache>
                <c:formatCode>General</c:formatCode>
                <c:ptCount val="2"/>
                <c:pt idx="0">
                  <c:v>74</c:v>
                </c:pt>
                <c:pt idx="1">
                  <c:v>74</c:v>
                </c:pt>
              </c:numCache>
            </c:numRef>
          </c:xVal>
          <c:yVal>
            <c:numRef>
              <c:f>GRAFICI_2015!$D$4:$D$5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ser>
          <c:idx val="4"/>
          <c:order val="4"/>
          <c:marker>
            <c:symbol val="none"/>
          </c:marker>
          <c:xVal>
            <c:numRef>
              <c:f>GRAFICI_2015!$C$6:$C$7</c:f>
              <c:numCache>
                <c:formatCode>General</c:formatCode>
                <c:ptCount val="2"/>
                <c:pt idx="0">
                  <c:v>145</c:v>
                </c:pt>
                <c:pt idx="1">
                  <c:v>145</c:v>
                </c:pt>
              </c:numCache>
            </c:numRef>
          </c:xVal>
          <c:yVal>
            <c:numRef>
              <c:f>GRAFICI_2015!$D$6:$D$7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ser>
          <c:idx val="5"/>
          <c:order val="5"/>
          <c:marker>
            <c:symbol val="none"/>
          </c:marker>
          <c:xVal>
            <c:numRef>
              <c:f>GRAFICI_2015!$C$8:$C$9</c:f>
              <c:numCache>
                <c:formatCode>General</c:formatCode>
                <c:ptCount val="2"/>
                <c:pt idx="0">
                  <c:v>230</c:v>
                </c:pt>
                <c:pt idx="1">
                  <c:v>230</c:v>
                </c:pt>
              </c:numCache>
            </c:numRef>
          </c:xVal>
          <c:yVal>
            <c:numRef>
              <c:f>GRAFICI_2015!$D$8:$D$9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077952"/>
        <c:axId val="80079488"/>
      </c:scatterChart>
      <c:valAx>
        <c:axId val="80077952"/>
        <c:scaling>
          <c:orientation val="minMax"/>
          <c:max val="310"/>
          <c:min val="3"/>
        </c:scaling>
        <c:delete val="0"/>
        <c:axPos val="b"/>
        <c:numFmt formatCode="General" sourceLinked="1"/>
        <c:majorTickMark val="out"/>
        <c:minorTickMark val="none"/>
        <c:tickLblPos val="nextTo"/>
        <c:crossAx val="80079488"/>
        <c:crosses val="autoZero"/>
        <c:crossBetween val="midCat"/>
        <c:majorUnit val="20"/>
      </c:valAx>
      <c:valAx>
        <c:axId val="80079488"/>
        <c:scaling>
          <c:orientation val="minMax"/>
          <c:max val="8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077952"/>
        <c:crosses val="autoZero"/>
        <c:crossBetween val="midCat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Portata Giornaliera di Metano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1</c:v>
          </c:tx>
          <c:spPr>
            <a:ln w="28575">
              <a:noFill/>
            </a:ln>
          </c:spPr>
          <c:xVal>
            <c:numRef>
              <c:f>Biogas!$A$52:$A$1088</c:f>
              <c:numCache>
                <c:formatCode>General</c:formatCode>
                <c:ptCount val="1037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53</c:v>
                </c:pt>
                <c:pt idx="8">
                  <c:v>54</c:v>
                </c:pt>
                <c:pt idx="9">
                  <c:v>55</c:v>
                </c:pt>
                <c:pt idx="10">
                  <c:v>56</c:v>
                </c:pt>
                <c:pt idx="11">
                  <c:v>57</c:v>
                </c:pt>
                <c:pt idx="12">
                  <c:v>58</c:v>
                </c:pt>
                <c:pt idx="13">
                  <c:v>59</c:v>
                </c:pt>
                <c:pt idx="14">
                  <c:v>60</c:v>
                </c:pt>
                <c:pt idx="15">
                  <c:v>61</c:v>
                </c:pt>
                <c:pt idx="16">
                  <c:v>62</c:v>
                </c:pt>
                <c:pt idx="17">
                  <c:v>63</c:v>
                </c:pt>
                <c:pt idx="18">
                  <c:v>64</c:v>
                </c:pt>
                <c:pt idx="19">
                  <c:v>65</c:v>
                </c:pt>
                <c:pt idx="20">
                  <c:v>66</c:v>
                </c:pt>
                <c:pt idx="21">
                  <c:v>67</c:v>
                </c:pt>
                <c:pt idx="22">
                  <c:v>68</c:v>
                </c:pt>
                <c:pt idx="23">
                  <c:v>69</c:v>
                </c:pt>
                <c:pt idx="24">
                  <c:v>70</c:v>
                </c:pt>
                <c:pt idx="25">
                  <c:v>71</c:v>
                </c:pt>
                <c:pt idx="26">
                  <c:v>72</c:v>
                </c:pt>
                <c:pt idx="27">
                  <c:v>73</c:v>
                </c:pt>
                <c:pt idx="28">
                  <c:v>74</c:v>
                </c:pt>
                <c:pt idx="29">
                  <c:v>75</c:v>
                </c:pt>
                <c:pt idx="30">
                  <c:v>76</c:v>
                </c:pt>
                <c:pt idx="31">
                  <c:v>77</c:v>
                </c:pt>
                <c:pt idx="32">
                  <c:v>78</c:v>
                </c:pt>
                <c:pt idx="33">
                  <c:v>79</c:v>
                </c:pt>
                <c:pt idx="34">
                  <c:v>80</c:v>
                </c:pt>
                <c:pt idx="35">
                  <c:v>81</c:v>
                </c:pt>
                <c:pt idx="36">
                  <c:v>82</c:v>
                </c:pt>
                <c:pt idx="37">
                  <c:v>83</c:v>
                </c:pt>
                <c:pt idx="38">
                  <c:v>84</c:v>
                </c:pt>
                <c:pt idx="39">
                  <c:v>85</c:v>
                </c:pt>
                <c:pt idx="40">
                  <c:v>86</c:v>
                </c:pt>
                <c:pt idx="41">
                  <c:v>87</c:v>
                </c:pt>
                <c:pt idx="42">
                  <c:v>88</c:v>
                </c:pt>
                <c:pt idx="43">
                  <c:v>89</c:v>
                </c:pt>
                <c:pt idx="44">
                  <c:v>90</c:v>
                </c:pt>
                <c:pt idx="45">
                  <c:v>91</c:v>
                </c:pt>
                <c:pt idx="46">
                  <c:v>92</c:v>
                </c:pt>
                <c:pt idx="47">
                  <c:v>93</c:v>
                </c:pt>
                <c:pt idx="48">
                  <c:v>94</c:v>
                </c:pt>
                <c:pt idx="49">
                  <c:v>95</c:v>
                </c:pt>
                <c:pt idx="50">
                  <c:v>96</c:v>
                </c:pt>
                <c:pt idx="51">
                  <c:v>97</c:v>
                </c:pt>
                <c:pt idx="52">
                  <c:v>98</c:v>
                </c:pt>
                <c:pt idx="53">
                  <c:v>99</c:v>
                </c:pt>
                <c:pt idx="54">
                  <c:v>100</c:v>
                </c:pt>
                <c:pt idx="55">
                  <c:v>101</c:v>
                </c:pt>
                <c:pt idx="56">
                  <c:v>102</c:v>
                </c:pt>
                <c:pt idx="57">
                  <c:v>103</c:v>
                </c:pt>
                <c:pt idx="58">
                  <c:v>104</c:v>
                </c:pt>
                <c:pt idx="59">
                  <c:v>105</c:v>
                </c:pt>
                <c:pt idx="60">
                  <c:v>106</c:v>
                </c:pt>
                <c:pt idx="61">
                  <c:v>107</c:v>
                </c:pt>
                <c:pt idx="62">
                  <c:v>108</c:v>
                </c:pt>
                <c:pt idx="63">
                  <c:v>109</c:v>
                </c:pt>
                <c:pt idx="64">
                  <c:v>110</c:v>
                </c:pt>
                <c:pt idx="65">
                  <c:v>111</c:v>
                </c:pt>
                <c:pt idx="66">
                  <c:v>112</c:v>
                </c:pt>
                <c:pt idx="67">
                  <c:v>113</c:v>
                </c:pt>
                <c:pt idx="68">
                  <c:v>114</c:v>
                </c:pt>
                <c:pt idx="69">
                  <c:v>115</c:v>
                </c:pt>
                <c:pt idx="70">
                  <c:v>116</c:v>
                </c:pt>
                <c:pt idx="71">
                  <c:v>117</c:v>
                </c:pt>
                <c:pt idx="72">
                  <c:v>118</c:v>
                </c:pt>
                <c:pt idx="73">
                  <c:v>119</c:v>
                </c:pt>
                <c:pt idx="74">
                  <c:v>120</c:v>
                </c:pt>
                <c:pt idx="75">
                  <c:v>121</c:v>
                </c:pt>
                <c:pt idx="76">
                  <c:v>122</c:v>
                </c:pt>
                <c:pt idx="77">
                  <c:v>123</c:v>
                </c:pt>
                <c:pt idx="78">
                  <c:v>124</c:v>
                </c:pt>
                <c:pt idx="79">
                  <c:v>125</c:v>
                </c:pt>
                <c:pt idx="80">
                  <c:v>126</c:v>
                </c:pt>
                <c:pt idx="81">
                  <c:v>127</c:v>
                </c:pt>
                <c:pt idx="82">
                  <c:v>128</c:v>
                </c:pt>
                <c:pt idx="83">
                  <c:v>129</c:v>
                </c:pt>
                <c:pt idx="84">
                  <c:v>130</c:v>
                </c:pt>
                <c:pt idx="85">
                  <c:v>131</c:v>
                </c:pt>
                <c:pt idx="86">
                  <c:v>132</c:v>
                </c:pt>
                <c:pt idx="87">
                  <c:v>133</c:v>
                </c:pt>
                <c:pt idx="88">
                  <c:v>134</c:v>
                </c:pt>
                <c:pt idx="89">
                  <c:v>135</c:v>
                </c:pt>
                <c:pt idx="90">
                  <c:v>136</c:v>
                </c:pt>
                <c:pt idx="91">
                  <c:v>137</c:v>
                </c:pt>
                <c:pt idx="92">
                  <c:v>138</c:v>
                </c:pt>
                <c:pt idx="93">
                  <c:v>139</c:v>
                </c:pt>
                <c:pt idx="94">
                  <c:v>140</c:v>
                </c:pt>
                <c:pt idx="95">
                  <c:v>141</c:v>
                </c:pt>
                <c:pt idx="96">
                  <c:v>142</c:v>
                </c:pt>
                <c:pt idx="97">
                  <c:v>143</c:v>
                </c:pt>
                <c:pt idx="98">
                  <c:v>144</c:v>
                </c:pt>
                <c:pt idx="99">
                  <c:v>145</c:v>
                </c:pt>
                <c:pt idx="100">
                  <c:v>146</c:v>
                </c:pt>
                <c:pt idx="101">
                  <c:v>147</c:v>
                </c:pt>
                <c:pt idx="102">
                  <c:v>148</c:v>
                </c:pt>
                <c:pt idx="103">
                  <c:v>149</c:v>
                </c:pt>
                <c:pt idx="104">
                  <c:v>150</c:v>
                </c:pt>
                <c:pt idx="105">
                  <c:v>151</c:v>
                </c:pt>
                <c:pt idx="106">
                  <c:v>152</c:v>
                </c:pt>
                <c:pt idx="107">
                  <c:v>153</c:v>
                </c:pt>
                <c:pt idx="108">
                  <c:v>154</c:v>
                </c:pt>
                <c:pt idx="109">
                  <c:v>155</c:v>
                </c:pt>
                <c:pt idx="110">
                  <c:v>156</c:v>
                </c:pt>
                <c:pt idx="111">
                  <c:v>157</c:v>
                </c:pt>
                <c:pt idx="112">
                  <c:v>158</c:v>
                </c:pt>
                <c:pt idx="113">
                  <c:v>159</c:v>
                </c:pt>
                <c:pt idx="114">
                  <c:v>160</c:v>
                </c:pt>
                <c:pt idx="115">
                  <c:v>161</c:v>
                </c:pt>
                <c:pt idx="116">
                  <c:v>162</c:v>
                </c:pt>
                <c:pt idx="117">
                  <c:v>163</c:v>
                </c:pt>
                <c:pt idx="118">
                  <c:v>164</c:v>
                </c:pt>
                <c:pt idx="119">
                  <c:v>165</c:v>
                </c:pt>
                <c:pt idx="120">
                  <c:v>166</c:v>
                </c:pt>
                <c:pt idx="121">
                  <c:v>167</c:v>
                </c:pt>
                <c:pt idx="122">
                  <c:v>168</c:v>
                </c:pt>
                <c:pt idx="123">
                  <c:v>169</c:v>
                </c:pt>
                <c:pt idx="124">
                  <c:v>170</c:v>
                </c:pt>
                <c:pt idx="125">
                  <c:v>171</c:v>
                </c:pt>
                <c:pt idx="126">
                  <c:v>172</c:v>
                </c:pt>
                <c:pt idx="127">
                  <c:v>173</c:v>
                </c:pt>
                <c:pt idx="128">
                  <c:v>174</c:v>
                </c:pt>
                <c:pt idx="129">
                  <c:v>175</c:v>
                </c:pt>
                <c:pt idx="130">
                  <c:v>176</c:v>
                </c:pt>
                <c:pt idx="131">
                  <c:v>177</c:v>
                </c:pt>
                <c:pt idx="132">
                  <c:v>178</c:v>
                </c:pt>
                <c:pt idx="133">
                  <c:v>179</c:v>
                </c:pt>
                <c:pt idx="134">
                  <c:v>180</c:v>
                </c:pt>
                <c:pt idx="135">
                  <c:v>181</c:v>
                </c:pt>
                <c:pt idx="136">
                  <c:v>182</c:v>
                </c:pt>
                <c:pt idx="137">
                  <c:v>183</c:v>
                </c:pt>
                <c:pt idx="138">
                  <c:v>184</c:v>
                </c:pt>
                <c:pt idx="139">
                  <c:v>185</c:v>
                </c:pt>
                <c:pt idx="140">
                  <c:v>186</c:v>
                </c:pt>
                <c:pt idx="141">
                  <c:v>187</c:v>
                </c:pt>
                <c:pt idx="142">
                  <c:v>188</c:v>
                </c:pt>
                <c:pt idx="143">
                  <c:v>189</c:v>
                </c:pt>
                <c:pt idx="144">
                  <c:v>190</c:v>
                </c:pt>
                <c:pt idx="145">
                  <c:v>191</c:v>
                </c:pt>
                <c:pt idx="146">
                  <c:v>192</c:v>
                </c:pt>
                <c:pt idx="147">
                  <c:v>193</c:v>
                </c:pt>
                <c:pt idx="148">
                  <c:v>194</c:v>
                </c:pt>
                <c:pt idx="149">
                  <c:v>195</c:v>
                </c:pt>
                <c:pt idx="150">
                  <c:v>196</c:v>
                </c:pt>
                <c:pt idx="151">
                  <c:v>197</c:v>
                </c:pt>
                <c:pt idx="152">
                  <c:v>198</c:v>
                </c:pt>
                <c:pt idx="153">
                  <c:v>199</c:v>
                </c:pt>
                <c:pt idx="154">
                  <c:v>200</c:v>
                </c:pt>
                <c:pt idx="155">
                  <c:v>201</c:v>
                </c:pt>
                <c:pt idx="156">
                  <c:v>202</c:v>
                </c:pt>
                <c:pt idx="157">
                  <c:v>203</c:v>
                </c:pt>
                <c:pt idx="158">
                  <c:v>204</c:v>
                </c:pt>
                <c:pt idx="159">
                  <c:v>205</c:v>
                </c:pt>
                <c:pt idx="160">
                  <c:v>206</c:v>
                </c:pt>
                <c:pt idx="161">
                  <c:v>207</c:v>
                </c:pt>
                <c:pt idx="162">
                  <c:v>208</c:v>
                </c:pt>
                <c:pt idx="163">
                  <c:v>209</c:v>
                </c:pt>
                <c:pt idx="164">
                  <c:v>210</c:v>
                </c:pt>
                <c:pt idx="165">
                  <c:v>211</c:v>
                </c:pt>
                <c:pt idx="166">
                  <c:v>212</c:v>
                </c:pt>
                <c:pt idx="167">
                  <c:v>213</c:v>
                </c:pt>
                <c:pt idx="168">
                  <c:v>214</c:v>
                </c:pt>
                <c:pt idx="169">
                  <c:v>215</c:v>
                </c:pt>
                <c:pt idx="170">
                  <c:v>216</c:v>
                </c:pt>
                <c:pt idx="171">
                  <c:v>217</c:v>
                </c:pt>
                <c:pt idx="172">
                  <c:v>218</c:v>
                </c:pt>
                <c:pt idx="173">
                  <c:v>219</c:v>
                </c:pt>
                <c:pt idx="174">
                  <c:v>220</c:v>
                </c:pt>
                <c:pt idx="175">
                  <c:v>221</c:v>
                </c:pt>
                <c:pt idx="176">
                  <c:v>222</c:v>
                </c:pt>
                <c:pt idx="177">
                  <c:v>223</c:v>
                </c:pt>
                <c:pt idx="178">
                  <c:v>224</c:v>
                </c:pt>
                <c:pt idx="179">
                  <c:v>225</c:v>
                </c:pt>
                <c:pt idx="180">
                  <c:v>226</c:v>
                </c:pt>
                <c:pt idx="181">
                  <c:v>227</c:v>
                </c:pt>
                <c:pt idx="182">
                  <c:v>228</c:v>
                </c:pt>
                <c:pt idx="183">
                  <c:v>229</c:v>
                </c:pt>
                <c:pt idx="184">
                  <c:v>230</c:v>
                </c:pt>
                <c:pt idx="185">
                  <c:v>231</c:v>
                </c:pt>
                <c:pt idx="186">
                  <c:v>232</c:v>
                </c:pt>
                <c:pt idx="187">
                  <c:v>233</c:v>
                </c:pt>
                <c:pt idx="188">
                  <c:v>234</c:v>
                </c:pt>
                <c:pt idx="189">
                  <c:v>235</c:v>
                </c:pt>
                <c:pt idx="190">
                  <c:v>236</c:v>
                </c:pt>
                <c:pt idx="191">
                  <c:v>237</c:v>
                </c:pt>
                <c:pt idx="192">
                  <c:v>238</c:v>
                </c:pt>
                <c:pt idx="193">
                  <c:v>239</c:v>
                </c:pt>
                <c:pt idx="194">
                  <c:v>240</c:v>
                </c:pt>
                <c:pt idx="195">
                  <c:v>241</c:v>
                </c:pt>
                <c:pt idx="196">
                  <c:v>242</c:v>
                </c:pt>
                <c:pt idx="197">
                  <c:v>243</c:v>
                </c:pt>
                <c:pt idx="198">
                  <c:v>244</c:v>
                </c:pt>
                <c:pt idx="199">
                  <c:v>245</c:v>
                </c:pt>
                <c:pt idx="200">
                  <c:v>246</c:v>
                </c:pt>
                <c:pt idx="201">
                  <c:v>247</c:v>
                </c:pt>
                <c:pt idx="202">
                  <c:v>248</c:v>
                </c:pt>
                <c:pt idx="203">
                  <c:v>249</c:v>
                </c:pt>
                <c:pt idx="204">
                  <c:v>250</c:v>
                </c:pt>
                <c:pt idx="205">
                  <c:v>251</c:v>
                </c:pt>
                <c:pt idx="206">
                  <c:v>252</c:v>
                </c:pt>
                <c:pt idx="207">
                  <c:v>253</c:v>
                </c:pt>
                <c:pt idx="208">
                  <c:v>254</c:v>
                </c:pt>
                <c:pt idx="209">
                  <c:v>255</c:v>
                </c:pt>
                <c:pt idx="210">
                  <c:v>256</c:v>
                </c:pt>
                <c:pt idx="211">
                  <c:v>257</c:v>
                </c:pt>
                <c:pt idx="212">
                  <c:v>258</c:v>
                </c:pt>
                <c:pt idx="213">
                  <c:v>259</c:v>
                </c:pt>
                <c:pt idx="214">
                  <c:v>260</c:v>
                </c:pt>
                <c:pt idx="215">
                  <c:v>261</c:v>
                </c:pt>
                <c:pt idx="216">
                  <c:v>262</c:v>
                </c:pt>
                <c:pt idx="217">
                  <c:v>263</c:v>
                </c:pt>
                <c:pt idx="218">
                  <c:v>264</c:v>
                </c:pt>
                <c:pt idx="219">
                  <c:v>265</c:v>
                </c:pt>
                <c:pt idx="220">
                  <c:v>266</c:v>
                </c:pt>
                <c:pt idx="221">
                  <c:v>267</c:v>
                </c:pt>
                <c:pt idx="222">
                  <c:v>268</c:v>
                </c:pt>
                <c:pt idx="223">
                  <c:v>269</c:v>
                </c:pt>
                <c:pt idx="224">
                  <c:v>270</c:v>
                </c:pt>
                <c:pt idx="225">
                  <c:v>271</c:v>
                </c:pt>
                <c:pt idx="226">
                  <c:v>272</c:v>
                </c:pt>
                <c:pt idx="227">
                  <c:v>273</c:v>
                </c:pt>
                <c:pt idx="228">
                  <c:v>274</c:v>
                </c:pt>
                <c:pt idx="229">
                  <c:v>275</c:v>
                </c:pt>
                <c:pt idx="230">
                  <c:v>276</c:v>
                </c:pt>
                <c:pt idx="231">
                  <c:v>277</c:v>
                </c:pt>
                <c:pt idx="232">
                  <c:v>278</c:v>
                </c:pt>
                <c:pt idx="233">
                  <c:v>279</c:v>
                </c:pt>
                <c:pt idx="234">
                  <c:v>280</c:v>
                </c:pt>
                <c:pt idx="235">
                  <c:v>281</c:v>
                </c:pt>
                <c:pt idx="236">
                  <c:v>282</c:v>
                </c:pt>
                <c:pt idx="237">
                  <c:v>283</c:v>
                </c:pt>
                <c:pt idx="238">
                  <c:v>284</c:v>
                </c:pt>
                <c:pt idx="239">
                  <c:v>285</c:v>
                </c:pt>
                <c:pt idx="240">
                  <c:v>286</c:v>
                </c:pt>
                <c:pt idx="241">
                  <c:v>287</c:v>
                </c:pt>
                <c:pt idx="242">
                  <c:v>288</c:v>
                </c:pt>
                <c:pt idx="243">
                  <c:v>289</c:v>
                </c:pt>
                <c:pt idx="244">
                  <c:v>290</c:v>
                </c:pt>
                <c:pt idx="245">
                  <c:v>291</c:v>
                </c:pt>
                <c:pt idx="246">
                  <c:v>292</c:v>
                </c:pt>
                <c:pt idx="247">
                  <c:v>293</c:v>
                </c:pt>
                <c:pt idx="248">
                  <c:v>294</c:v>
                </c:pt>
                <c:pt idx="249">
                  <c:v>295</c:v>
                </c:pt>
                <c:pt idx="250">
                  <c:v>296</c:v>
                </c:pt>
                <c:pt idx="251">
                  <c:v>297</c:v>
                </c:pt>
                <c:pt idx="252">
                  <c:v>298</c:v>
                </c:pt>
                <c:pt idx="253">
                  <c:v>299</c:v>
                </c:pt>
                <c:pt idx="254">
                  <c:v>300</c:v>
                </c:pt>
                <c:pt idx="255">
                  <c:v>301</c:v>
                </c:pt>
                <c:pt idx="256">
                  <c:v>302</c:v>
                </c:pt>
              </c:numCache>
            </c:numRef>
          </c:xVal>
          <c:yVal>
            <c:numRef>
              <c:f>Biogas!$E$52:$E$1088</c:f>
              <c:numCache>
                <c:formatCode>General</c:formatCode>
                <c:ptCount val="1037"/>
                <c:pt idx="3" formatCode="0.0">
                  <c:v>7.4062800000000024</c:v>
                </c:pt>
                <c:pt idx="5" formatCode="0.0">
                  <c:v>17.178194250000004</c:v>
                </c:pt>
                <c:pt idx="7" formatCode="0.0">
                  <c:v>28.294454999999978</c:v>
                </c:pt>
                <c:pt idx="10" formatCode="0.0">
                  <c:v>15.527242499999989</c:v>
                </c:pt>
                <c:pt idx="19" formatCode="0.0">
                  <c:v>15.298179749999965</c:v>
                </c:pt>
                <c:pt idx="40" formatCode="0.0">
                  <c:v>39.458906684641143</c:v>
                </c:pt>
                <c:pt idx="47" formatCode="0.0">
                  <c:v>33.257869983838795</c:v>
                </c:pt>
                <c:pt idx="54" formatCode="0.0">
                  <c:v>20.770056567308018</c:v>
                </c:pt>
                <c:pt idx="61" formatCode="0.0">
                  <c:v>29.709154168550551</c:v>
                </c:pt>
                <c:pt idx="68" formatCode="0.0">
                  <c:v>19.699604042833329</c:v>
                </c:pt>
                <c:pt idx="75" formatCode="0.0">
                  <c:v>18.860670484988962</c:v>
                </c:pt>
                <c:pt idx="88" formatCode="0.0">
                  <c:v>21.574680045894475</c:v>
                </c:pt>
                <c:pt idx="95" formatCode="0.0">
                  <c:v>21.68935436091115</c:v>
                </c:pt>
                <c:pt idx="105" formatCode="0.0">
                  <c:v>14.710704749999994</c:v>
                </c:pt>
                <c:pt idx="116" formatCode="0.0">
                  <c:v>11.203456697682071</c:v>
                </c:pt>
                <c:pt idx="118" formatCode="0.0">
                  <c:v>20.048516474597541</c:v>
                </c:pt>
                <c:pt idx="123" formatCode="0.0">
                  <c:v>26.631412665094604</c:v>
                </c:pt>
                <c:pt idx="126" formatCode="0.0">
                  <c:v>30.322785000000415</c:v>
                </c:pt>
                <c:pt idx="129" formatCode="0.0">
                  <c:v>18.118156139999996</c:v>
                </c:pt>
                <c:pt idx="131" formatCode="0.0">
                  <c:v>19.162656530804139</c:v>
                </c:pt>
                <c:pt idx="133" formatCode="0.0">
                  <c:v>23.514530035334626</c:v>
                </c:pt>
                <c:pt idx="136" formatCode="0.0">
                  <c:v>22.815608486418547</c:v>
                </c:pt>
                <c:pt idx="138" formatCode="0.0">
                  <c:v>23.545119649822112</c:v>
                </c:pt>
                <c:pt idx="140" formatCode="0.0">
                  <c:v>16.819377304492743</c:v>
                </c:pt>
                <c:pt idx="143" formatCode="0.0">
                  <c:v>19.20706300823516</c:v>
                </c:pt>
                <c:pt idx="145" formatCode="0.0">
                  <c:v>19.686791524683528</c:v>
                </c:pt>
                <c:pt idx="147" formatCode="0.0">
                  <c:v>24.810563457760455</c:v>
                </c:pt>
                <c:pt idx="150" formatCode="0.0">
                  <c:v>31.527693034916929</c:v>
                </c:pt>
                <c:pt idx="157" formatCode="0.0">
                  <c:v>27.775164470203283</c:v>
                </c:pt>
                <c:pt idx="159" formatCode="0.0">
                  <c:v>28.237888605309831</c:v>
                </c:pt>
                <c:pt idx="161" formatCode="0.0">
                  <c:v>36.181354939340444</c:v>
                </c:pt>
                <c:pt idx="164" formatCode="0.0">
                  <c:v>35.907294944230244</c:v>
                </c:pt>
                <c:pt idx="166" formatCode="0.0">
                  <c:v>35.876486454349326</c:v>
                </c:pt>
                <c:pt idx="171" formatCode="0.0">
                  <c:v>44.591755361278182</c:v>
                </c:pt>
                <c:pt idx="178" formatCode="0.0">
                  <c:v>37.434067605634382</c:v>
                </c:pt>
                <c:pt idx="180" formatCode="0.0">
                  <c:v>29.921935309730127</c:v>
                </c:pt>
                <c:pt idx="185" formatCode="0.0">
                  <c:v>34.835069379591999</c:v>
                </c:pt>
                <c:pt idx="187" formatCode="0.0">
                  <c:v>35.291659343890451</c:v>
                </c:pt>
                <c:pt idx="194" formatCode="0.0">
                  <c:v>26.920664340484262</c:v>
                </c:pt>
                <c:pt idx="196" formatCode="0.0">
                  <c:v>25.930009411765162</c:v>
                </c:pt>
                <c:pt idx="200" formatCode="0.0">
                  <c:v>41.002726563876145</c:v>
                </c:pt>
                <c:pt idx="203" formatCode="0.0">
                  <c:v>32.682497472194051</c:v>
                </c:pt>
                <c:pt idx="206" formatCode="0.0">
                  <c:v>30.291680550426506</c:v>
                </c:pt>
                <c:pt idx="213" formatCode="0.0">
                  <c:v>39.012272193677703</c:v>
                </c:pt>
                <c:pt idx="220" formatCode="0.0">
                  <c:v>30.727903898649028</c:v>
                </c:pt>
                <c:pt idx="223" formatCode="0.0">
                  <c:v>12.489027238061174</c:v>
                </c:pt>
                <c:pt idx="227" formatCode="0.0">
                  <c:v>21.389684519571723</c:v>
                </c:pt>
                <c:pt idx="230" formatCode="0.0">
                  <c:v>34.523808701799155</c:v>
                </c:pt>
                <c:pt idx="234" formatCode="0.0">
                  <c:v>49.772977999585329</c:v>
                </c:pt>
                <c:pt idx="241" formatCode="0.0">
                  <c:v>50.400398222224311</c:v>
                </c:pt>
                <c:pt idx="244" formatCode="0.0">
                  <c:v>25.811096510825475</c:v>
                </c:pt>
                <c:pt idx="248" formatCode="0.0">
                  <c:v>38.410479991358294</c:v>
                </c:pt>
                <c:pt idx="251" formatCode="0.0">
                  <c:v>43.531508441573251</c:v>
                </c:pt>
                <c:pt idx="255" formatCode="0.0">
                  <c:v>43.16426337522504</c:v>
                </c:pt>
                <c:pt idx="262" formatCode="0.00">
                  <c:v>27.832643674882686</c:v>
                </c:pt>
              </c:numCache>
            </c:numRef>
          </c:yVal>
          <c:smooth val="0"/>
        </c:ser>
        <c:ser>
          <c:idx val="1"/>
          <c:order val="1"/>
          <c:tx>
            <c:v>2</c:v>
          </c:tx>
          <c:spPr>
            <a:ln w="28575">
              <a:noFill/>
            </a:ln>
          </c:spPr>
          <c:xVal>
            <c:numRef>
              <c:f>Biogas!$A$52:$A$1088</c:f>
              <c:numCache>
                <c:formatCode>General</c:formatCode>
                <c:ptCount val="1037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53</c:v>
                </c:pt>
                <c:pt idx="8">
                  <c:v>54</c:v>
                </c:pt>
                <c:pt idx="9">
                  <c:v>55</c:v>
                </c:pt>
                <c:pt idx="10">
                  <c:v>56</c:v>
                </c:pt>
                <c:pt idx="11">
                  <c:v>57</c:v>
                </c:pt>
                <c:pt idx="12">
                  <c:v>58</c:v>
                </c:pt>
                <c:pt idx="13">
                  <c:v>59</c:v>
                </c:pt>
                <c:pt idx="14">
                  <c:v>60</c:v>
                </c:pt>
                <c:pt idx="15">
                  <c:v>61</c:v>
                </c:pt>
                <c:pt idx="16">
                  <c:v>62</c:v>
                </c:pt>
                <c:pt idx="17">
                  <c:v>63</c:v>
                </c:pt>
                <c:pt idx="18">
                  <c:v>64</c:v>
                </c:pt>
                <c:pt idx="19">
                  <c:v>65</c:v>
                </c:pt>
                <c:pt idx="20">
                  <c:v>66</c:v>
                </c:pt>
                <c:pt idx="21">
                  <c:v>67</c:v>
                </c:pt>
                <c:pt idx="22">
                  <c:v>68</c:v>
                </c:pt>
                <c:pt idx="23">
                  <c:v>69</c:v>
                </c:pt>
                <c:pt idx="24">
                  <c:v>70</c:v>
                </c:pt>
                <c:pt idx="25">
                  <c:v>71</c:v>
                </c:pt>
                <c:pt idx="26">
                  <c:v>72</c:v>
                </c:pt>
                <c:pt idx="27">
                  <c:v>73</c:v>
                </c:pt>
                <c:pt idx="28">
                  <c:v>74</c:v>
                </c:pt>
                <c:pt idx="29">
                  <c:v>75</c:v>
                </c:pt>
                <c:pt idx="30">
                  <c:v>76</c:v>
                </c:pt>
                <c:pt idx="31">
                  <c:v>77</c:v>
                </c:pt>
                <c:pt idx="32">
                  <c:v>78</c:v>
                </c:pt>
                <c:pt idx="33">
                  <c:v>79</c:v>
                </c:pt>
                <c:pt idx="34">
                  <c:v>80</c:v>
                </c:pt>
                <c:pt idx="35">
                  <c:v>81</c:v>
                </c:pt>
                <c:pt idx="36">
                  <c:v>82</c:v>
                </c:pt>
                <c:pt idx="37">
                  <c:v>83</c:v>
                </c:pt>
                <c:pt idx="38">
                  <c:v>84</c:v>
                </c:pt>
                <c:pt idx="39">
                  <c:v>85</c:v>
                </c:pt>
                <c:pt idx="40">
                  <c:v>86</c:v>
                </c:pt>
                <c:pt idx="41">
                  <c:v>87</c:v>
                </c:pt>
                <c:pt idx="42">
                  <c:v>88</c:v>
                </c:pt>
                <c:pt idx="43">
                  <c:v>89</c:v>
                </c:pt>
                <c:pt idx="44">
                  <c:v>90</c:v>
                </c:pt>
                <c:pt idx="45">
                  <c:v>91</c:v>
                </c:pt>
                <c:pt idx="46">
                  <c:v>92</c:v>
                </c:pt>
                <c:pt idx="47">
                  <c:v>93</c:v>
                </c:pt>
                <c:pt idx="48">
                  <c:v>94</c:v>
                </c:pt>
                <c:pt idx="49">
                  <c:v>95</c:v>
                </c:pt>
                <c:pt idx="50">
                  <c:v>96</c:v>
                </c:pt>
                <c:pt idx="51">
                  <c:v>97</c:v>
                </c:pt>
                <c:pt idx="52">
                  <c:v>98</c:v>
                </c:pt>
                <c:pt idx="53">
                  <c:v>99</c:v>
                </c:pt>
                <c:pt idx="54">
                  <c:v>100</c:v>
                </c:pt>
                <c:pt idx="55">
                  <c:v>101</c:v>
                </c:pt>
                <c:pt idx="56">
                  <c:v>102</c:v>
                </c:pt>
                <c:pt idx="57">
                  <c:v>103</c:v>
                </c:pt>
                <c:pt idx="58">
                  <c:v>104</c:v>
                </c:pt>
                <c:pt idx="59">
                  <c:v>105</c:v>
                </c:pt>
                <c:pt idx="60">
                  <c:v>106</c:v>
                </c:pt>
                <c:pt idx="61">
                  <c:v>107</c:v>
                </c:pt>
                <c:pt idx="62">
                  <c:v>108</c:v>
                </c:pt>
                <c:pt idx="63">
                  <c:v>109</c:v>
                </c:pt>
                <c:pt idx="64">
                  <c:v>110</c:v>
                </c:pt>
                <c:pt idx="65">
                  <c:v>111</c:v>
                </c:pt>
                <c:pt idx="66">
                  <c:v>112</c:v>
                </c:pt>
                <c:pt idx="67">
                  <c:v>113</c:v>
                </c:pt>
                <c:pt idx="68">
                  <c:v>114</c:v>
                </c:pt>
                <c:pt idx="69">
                  <c:v>115</c:v>
                </c:pt>
                <c:pt idx="70">
                  <c:v>116</c:v>
                </c:pt>
                <c:pt idx="71">
                  <c:v>117</c:v>
                </c:pt>
                <c:pt idx="72">
                  <c:v>118</c:v>
                </c:pt>
                <c:pt idx="73">
                  <c:v>119</c:v>
                </c:pt>
                <c:pt idx="74">
                  <c:v>120</c:v>
                </c:pt>
                <c:pt idx="75">
                  <c:v>121</c:v>
                </c:pt>
                <c:pt idx="76">
                  <c:v>122</c:v>
                </c:pt>
                <c:pt idx="77">
                  <c:v>123</c:v>
                </c:pt>
                <c:pt idx="78">
                  <c:v>124</c:v>
                </c:pt>
                <c:pt idx="79">
                  <c:v>125</c:v>
                </c:pt>
                <c:pt idx="80">
                  <c:v>126</c:v>
                </c:pt>
                <c:pt idx="81">
                  <c:v>127</c:v>
                </c:pt>
                <c:pt idx="82">
                  <c:v>128</c:v>
                </c:pt>
                <c:pt idx="83">
                  <c:v>129</c:v>
                </c:pt>
                <c:pt idx="84">
                  <c:v>130</c:v>
                </c:pt>
                <c:pt idx="85">
                  <c:v>131</c:v>
                </c:pt>
                <c:pt idx="86">
                  <c:v>132</c:v>
                </c:pt>
                <c:pt idx="87">
                  <c:v>133</c:v>
                </c:pt>
                <c:pt idx="88">
                  <c:v>134</c:v>
                </c:pt>
                <c:pt idx="89">
                  <c:v>135</c:v>
                </c:pt>
                <c:pt idx="90">
                  <c:v>136</c:v>
                </c:pt>
                <c:pt idx="91">
                  <c:v>137</c:v>
                </c:pt>
                <c:pt idx="92">
                  <c:v>138</c:v>
                </c:pt>
                <c:pt idx="93">
                  <c:v>139</c:v>
                </c:pt>
                <c:pt idx="94">
                  <c:v>140</c:v>
                </c:pt>
                <c:pt idx="95">
                  <c:v>141</c:v>
                </c:pt>
                <c:pt idx="96">
                  <c:v>142</c:v>
                </c:pt>
                <c:pt idx="97">
                  <c:v>143</c:v>
                </c:pt>
                <c:pt idx="98">
                  <c:v>144</c:v>
                </c:pt>
                <c:pt idx="99">
                  <c:v>145</c:v>
                </c:pt>
                <c:pt idx="100">
                  <c:v>146</c:v>
                </c:pt>
                <c:pt idx="101">
                  <c:v>147</c:v>
                </c:pt>
                <c:pt idx="102">
                  <c:v>148</c:v>
                </c:pt>
                <c:pt idx="103">
                  <c:v>149</c:v>
                </c:pt>
                <c:pt idx="104">
                  <c:v>150</c:v>
                </c:pt>
                <c:pt idx="105">
                  <c:v>151</c:v>
                </c:pt>
                <c:pt idx="106">
                  <c:v>152</c:v>
                </c:pt>
                <c:pt idx="107">
                  <c:v>153</c:v>
                </c:pt>
                <c:pt idx="108">
                  <c:v>154</c:v>
                </c:pt>
                <c:pt idx="109">
                  <c:v>155</c:v>
                </c:pt>
                <c:pt idx="110">
                  <c:v>156</c:v>
                </c:pt>
                <c:pt idx="111">
                  <c:v>157</c:v>
                </c:pt>
                <c:pt idx="112">
                  <c:v>158</c:v>
                </c:pt>
                <c:pt idx="113">
                  <c:v>159</c:v>
                </c:pt>
                <c:pt idx="114">
                  <c:v>160</c:v>
                </c:pt>
                <c:pt idx="115">
                  <c:v>161</c:v>
                </c:pt>
                <c:pt idx="116">
                  <c:v>162</c:v>
                </c:pt>
                <c:pt idx="117">
                  <c:v>163</c:v>
                </c:pt>
                <c:pt idx="118">
                  <c:v>164</c:v>
                </c:pt>
                <c:pt idx="119">
                  <c:v>165</c:v>
                </c:pt>
                <c:pt idx="120">
                  <c:v>166</c:v>
                </c:pt>
                <c:pt idx="121">
                  <c:v>167</c:v>
                </c:pt>
                <c:pt idx="122">
                  <c:v>168</c:v>
                </c:pt>
                <c:pt idx="123">
                  <c:v>169</c:v>
                </c:pt>
                <c:pt idx="124">
                  <c:v>170</c:v>
                </c:pt>
                <c:pt idx="125">
                  <c:v>171</c:v>
                </c:pt>
                <c:pt idx="126">
                  <c:v>172</c:v>
                </c:pt>
                <c:pt idx="127">
                  <c:v>173</c:v>
                </c:pt>
                <c:pt idx="128">
                  <c:v>174</c:v>
                </c:pt>
                <c:pt idx="129">
                  <c:v>175</c:v>
                </c:pt>
                <c:pt idx="130">
                  <c:v>176</c:v>
                </c:pt>
                <c:pt idx="131">
                  <c:v>177</c:v>
                </c:pt>
                <c:pt idx="132">
                  <c:v>178</c:v>
                </c:pt>
                <c:pt idx="133">
                  <c:v>179</c:v>
                </c:pt>
                <c:pt idx="134">
                  <c:v>180</c:v>
                </c:pt>
                <c:pt idx="135">
                  <c:v>181</c:v>
                </c:pt>
                <c:pt idx="136">
                  <c:v>182</c:v>
                </c:pt>
                <c:pt idx="137">
                  <c:v>183</c:v>
                </c:pt>
                <c:pt idx="138">
                  <c:v>184</c:v>
                </c:pt>
                <c:pt idx="139">
                  <c:v>185</c:v>
                </c:pt>
                <c:pt idx="140">
                  <c:v>186</c:v>
                </c:pt>
                <c:pt idx="141">
                  <c:v>187</c:v>
                </c:pt>
                <c:pt idx="142">
                  <c:v>188</c:v>
                </c:pt>
                <c:pt idx="143">
                  <c:v>189</c:v>
                </c:pt>
                <c:pt idx="144">
                  <c:v>190</c:v>
                </c:pt>
                <c:pt idx="145">
                  <c:v>191</c:v>
                </c:pt>
                <c:pt idx="146">
                  <c:v>192</c:v>
                </c:pt>
                <c:pt idx="147">
                  <c:v>193</c:v>
                </c:pt>
                <c:pt idx="148">
                  <c:v>194</c:v>
                </c:pt>
                <c:pt idx="149">
                  <c:v>195</c:v>
                </c:pt>
                <c:pt idx="150">
                  <c:v>196</c:v>
                </c:pt>
                <c:pt idx="151">
                  <c:v>197</c:v>
                </c:pt>
                <c:pt idx="152">
                  <c:v>198</c:v>
                </c:pt>
                <c:pt idx="153">
                  <c:v>199</c:v>
                </c:pt>
                <c:pt idx="154">
                  <c:v>200</c:v>
                </c:pt>
                <c:pt idx="155">
                  <c:v>201</c:v>
                </c:pt>
                <c:pt idx="156">
                  <c:v>202</c:v>
                </c:pt>
                <c:pt idx="157">
                  <c:v>203</c:v>
                </c:pt>
                <c:pt idx="158">
                  <c:v>204</c:v>
                </c:pt>
                <c:pt idx="159">
                  <c:v>205</c:v>
                </c:pt>
                <c:pt idx="160">
                  <c:v>206</c:v>
                </c:pt>
                <c:pt idx="161">
                  <c:v>207</c:v>
                </c:pt>
                <c:pt idx="162">
                  <c:v>208</c:v>
                </c:pt>
                <c:pt idx="163">
                  <c:v>209</c:v>
                </c:pt>
                <c:pt idx="164">
                  <c:v>210</c:v>
                </c:pt>
                <c:pt idx="165">
                  <c:v>211</c:v>
                </c:pt>
                <c:pt idx="166">
                  <c:v>212</c:v>
                </c:pt>
                <c:pt idx="167">
                  <c:v>213</c:v>
                </c:pt>
                <c:pt idx="168">
                  <c:v>214</c:v>
                </c:pt>
                <c:pt idx="169">
                  <c:v>215</c:v>
                </c:pt>
                <c:pt idx="170">
                  <c:v>216</c:v>
                </c:pt>
                <c:pt idx="171">
                  <c:v>217</c:v>
                </c:pt>
                <c:pt idx="172">
                  <c:v>218</c:v>
                </c:pt>
                <c:pt idx="173">
                  <c:v>219</c:v>
                </c:pt>
                <c:pt idx="174">
                  <c:v>220</c:v>
                </c:pt>
                <c:pt idx="175">
                  <c:v>221</c:v>
                </c:pt>
                <c:pt idx="176">
                  <c:v>222</c:v>
                </c:pt>
                <c:pt idx="177">
                  <c:v>223</c:v>
                </c:pt>
                <c:pt idx="178">
                  <c:v>224</c:v>
                </c:pt>
                <c:pt idx="179">
                  <c:v>225</c:v>
                </c:pt>
                <c:pt idx="180">
                  <c:v>226</c:v>
                </c:pt>
                <c:pt idx="181">
                  <c:v>227</c:v>
                </c:pt>
                <c:pt idx="182">
                  <c:v>228</c:v>
                </c:pt>
                <c:pt idx="183">
                  <c:v>229</c:v>
                </c:pt>
                <c:pt idx="184">
                  <c:v>230</c:v>
                </c:pt>
                <c:pt idx="185">
                  <c:v>231</c:v>
                </c:pt>
                <c:pt idx="186">
                  <c:v>232</c:v>
                </c:pt>
                <c:pt idx="187">
                  <c:v>233</c:v>
                </c:pt>
                <c:pt idx="188">
                  <c:v>234</c:v>
                </c:pt>
                <c:pt idx="189">
                  <c:v>235</c:v>
                </c:pt>
                <c:pt idx="190">
                  <c:v>236</c:v>
                </c:pt>
                <c:pt idx="191">
                  <c:v>237</c:v>
                </c:pt>
                <c:pt idx="192">
                  <c:v>238</c:v>
                </c:pt>
                <c:pt idx="193">
                  <c:v>239</c:v>
                </c:pt>
                <c:pt idx="194">
                  <c:v>240</c:v>
                </c:pt>
                <c:pt idx="195">
                  <c:v>241</c:v>
                </c:pt>
                <c:pt idx="196">
                  <c:v>242</c:v>
                </c:pt>
                <c:pt idx="197">
                  <c:v>243</c:v>
                </c:pt>
                <c:pt idx="198">
                  <c:v>244</c:v>
                </c:pt>
                <c:pt idx="199">
                  <c:v>245</c:v>
                </c:pt>
                <c:pt idx="200">
                  <c:v>246</c:v>
                </c:pt>
                <c:pt idx="201">
                  <c:v>247</c:v>
                </c:pt>
                <c:pt idx="202">
                  <c:v>248</c:v>
                </c:pt>
                <c:pt idx="203">
                  <c:v>249</c:v>
                </c:pt>
                <c:pt idx="204">
                  <c:v>250</c:v>
                </c:pt>
                <c:pt idx="205">
                  <c:v>251</c:v>
                </c:pt>
                <c:pt idx="206">
                  <c:v>252</c:v>
                </c:pt>
                <c:pt idx="207">
                  <c:v>253</c:v>
                </c:pt>
                <c:pt idx="208">
                  <c:v>254</c:v>
                </c:pt>
                <c:pt idx="209">
                  <c:v>255</c:v>
                </c:pt>
                <c:pt idx="210">
                  <c:v>256</c:v>
                </c:pt>
                <c:pt idx="211">
                  <c:v>257</c:v>
                </c:pt>
                <c:pt idx="212">
                  <c:v>258</c:v>
                </c:pt>
                <c:pt idx="213">
                  <c:v>259</c:v>
                </c:pt>
                <c:pt idx="214">
                  <c:v>260</c:v>
                </c:pt>
                <c:pt idx="215">
                  <c:v>261</c:v>
                </c:pt>
                <c:pt idx="216">
                  <c:v>262</c:v>
                </c:pt>
                <c:pt idx="217">
                  <c:v>263</c:v>
                </c:pt>
                <c:pt idx="218">
                  <c:v>264</c:v>
                </c:pt>
                <c:pt idx="219">
                  <c:v>265</c:v>
                </c:pt>
                <c:pt idx="220">
                  <c:v>266</c:v>
                </c:pt>
                <c:pt idx="221">
                  <c:v>267</c:v>
                </c:pt>
                <c:pt idx="222">
                  <c:v>268</c:v>
                </c:pt>
                <c:pt idx="223">
                  <c:v>269</c:v>
                </c:pt>
                <c:pt idx="224">
                  <c:v>270</c:v>
                </c:pt>
                <c:pt idx="225">
                  <c:v>271</c:v>
                </c:pt>
                <c:pt idx="226">
                  <c:v>272</c:v>
                </c:pt>
                <c:pt idx="227">
                  <c:v>273</c:v>
                </c:pt>
                <c:pt idx="228">
                  <c:v>274</c:v>
                </c:pt>
                <c:pt idx="229">
                  <c:v>275</c:v>
                </c:pt>
                <c:pt idx="230">
                  <c:v>276</c:v>
                </c:pt>
                <c:pt idx="231">
                  <c:v>277</c:v>
                </c:pt>
                <c:pt idx="232">
                  <c:v>278</c:v>
                </c:pt>
                <c:pt idx="233">
                  <c:v>279</c:v>
                </c:pt>
                <c:pt idx="234">
                  <c:v>280</c:v>
                </c:pt>
                <c:pt idx="235">
                  <c:v>281</c:v>
                </c:pt>
                <c:pt idx="236">
                  <c:v>282</c:v>
                </c:pt>
                <c:pt idx="237">
                  <c:v>283</c:v>
                </c:pt>
                <c:pt idx="238">
                  <c:v>284</c:v>
                </c:pt>
                <c:pt idx="239">
                  <c:v>285</c:v>
                </c:pt>
                <c:pt idx="240">
                  <c:v>286</c:v>
                </c:pt>
                <c:pt idx="241">
                  <c:v>287</c:v>
                </c:pt>
                <c:pt idx="242">
                  <c:v>288</c:v>
                </c:pt>
                <c:pt idx="243">
                  <c:v>289</c:v>
                </c:pt>
                <c:pt idx="244">
                  <c:v>290</c:v>
                </c:pt>
                <c:pt idx="245">
                  <c:v>291</c:v>
                </c:pt>
                <c:pt idx="246">
                  <c:v>292</c:v>
                </c:pt>
                <c:pt idx="247">
                  <c:v>293</c:v>
                </c:pt>
                <c:pt idx="248">
                  <c:v>294</c:v>
                </c:pt>
                <c:pt idx="249">
                  <c:v>295</c:v>
                </c:pt>
                <c:pt idx="250">
                  <c:v>296</c:v>
                </c:pt>
                <c:pt idx="251">
                  <c:v>297</c:v>
                </c:pt>
                <c:pt idx="252">
                  <c:v>298</c:v>
                </c:pt>
                <c:pt idx="253">
                  <c:v>299</c:v>
                </c:pt>
                <c:pt idx="254">
                  <c:v>300</c:v>
                </c:pt>
                <c:pt idx="255">
                  <c:v>301</c:v>
                </c:pt>
                <c:pt idx="256">
                  <c:v>302</c:v>
                </c:pt>
              </c:numCache>
            </c:numRef>
          </c:xVal>
          <c:yVal>
            <c:numRef>
              <c:f>Biogas!$Q$52:$Q$1088</c:f>
              <c:numCache>
                <c:formatCode>General</c:formatCode>
                <c:ptCount val="1037"/>
                <c:pt idx="3" formatCode="0.0">
                  <c:v>29.057279999999992</c:v>
                </c:pt>
                <c:pt idx="5" formatCode="0.0">
                  <c:v>19.620814499999994</c:v>
                </c:pt>
                <c:pt idx="7" formatCode="0.0">
                  <c:v>29.165422999999922</c:v>
                </c:pt>
                <c:pt idx="10" formatCode="0.0">
                  <c:v>22.405494999999938</c:v>
                </c:pt>
                <c:pt idx="19" formatCode="0.0">
                  <c:v>9.3814560000000249</c:v>
                </c:pt>
                <c:pt idx="28" formatCode="0.0">
                  <c:v>2.4954636254704643</c:v>
                </c:pt>
                <c:pt idx="40" formatCode="0.0">
                  <c:v>30.041697151878211</c:v>
                </c:pt>
                <c:pt idx="47" formatCode="0.0">
                  <c:v>24.619792228390907</c:v>
                </c:pt>
                <c:pt idx="54" formatCode="0.0">
                  <c:v>15.101175054568415</c:v>
                </c:pt>
                <c:pt idx="61" formatCode="0.0">
                  <c:v>24.254033167196958</c:v>
                </c:pt>
                <c:pt idx="68" formatCode="0.0">
                  <c:v>17.389415013484591</c:v>
                </c:pt>
                <c:pt idx="75" formatCode="0.0">
                  <c:v>7.3674925282086754</c:v>
                </c:pt>
                <c:pt idx="82" formatCode="0.0">
                  <c:v>26.091920297814578</c:v>
                </c:pt>
                <c:pt idx="88" formatCode="0.0">
                  <c:v>24.901048177461529</c:v>
                </c:pt>
                <c:pt idx="95" formatCode="0.0">
                  <c:v>27.931439202220261</c:v>
                </c:pt>
                <c:pt idx="105" formatCode="0.0">
                  <c:v>25.723791604887879</c:v>
                </c:pt>
                <c:pt idx="116" formatCode="0.0">
                  <c:v>32.737366786462246</c:v>
                </c:pt>
                <c:pt idx="118" formatCode="0.0">
                  <c:v>24.602693782084707</c:v>
                </c:pt>
                <c:pt idx="123" formatCode="0.0">
                  <c:v>30.604955273412209</c:v>
                </c:pt>
                <c:pt idx="126" formatCode="0.0">
                  <c:v>24.98351063482955</c:v>
                </c:pt>
                <c:pt idx="129" formatCode="0.0">
                  <c:v>26.614550407073992</c:v>
                </c:pt>
                <c:pt idx="131" formatCode="0.0">
                  <c:v>29.484956349079571</c:v>
                </c:pt>
                <c:pt idx="133" formatCode="0.0">
                  <c:v>25.039302382318983</c:v>
                </c:pt>
                <c:pt idx="136" formatCode="0.0">
                  <c:v>24.679810743332489</c:v>
                </c:pt>
                <c:pt idx="138" formatCode="0.0">
                  <c:v>24.985089762577889</c:v>
                </c:pt>
                <c:pt idx="140" formatCode="0.0">
                  <c:v>24.994961009174808</c:v>
                </c:pt>
                <c:pt idx="143" formatCode="0.0">
                  <c:v>23.041943594013425</c:v>
                </c:pt>
                <c:pt idx="145" formatCode="0.0">
                  <c:v>24.88037060444459</c:v>
                </c:pt>
                <c:pt idx="147" formatCode="0.0">
                  <c:v>27.901213908985234</c:v>
                </c:pt>
                <c:pt idx="150" formatCode="0.0">
                  <c:v>24.600247330531229</c:v>
                </c:pt>
                <c:pt idx="152" formatCode="0.0">
                  <c:v>29.926455467714831</c:v>
                </c:pt>
                <c:pt idx="157" formatCode="0.0">
                  <c:v>25.100363950141077</c:v>
                </c:pt>
                <c:pt idx="159" formatCode="0.0">
                  <c:v>24.842351210461452</c:v>
                </c:pt>
                <c:pt idx="161" formatCode="0.0">
                  <c:v>35.97552000000001</c:v>
                </c:pt>
                <c:pt idx="164" formatCode="0.0">
                  <c:v>32.190776148194395</c:v>
                </c:pt>
                <c:pt idx="166" formatCode="0.0">
                  <c:v>31.063742372281403</c:v>
                </c:pt>
                <c:pt idx="171" formatCode="0.0">
                  <c:v>39.859475459999892</c:v>
                </c:pt>
                <c:pt idx="178" formatCode="0.0">
                  <c:v>36.204430886626575</c:v>
                </c:pt>
                <c:pt idx="180" formatCode="0.0">
                  <c:v>33.715173551806899</c:v>
                </c:pt>
                <c:pt idx="182" formatCode="0.0">
                  <c:v>37.904071777944125</c:v>
                </c:pt>
                <c:pt idx="185" formatCode="0.0">
                  <c:v>34.550018343817015</c:v>
                </c:pt>
                <c:pt idx="187" formatCode="0.0">
                  <c:v>39.275002200000124</c:v>
                </c:pt>
                <c:pt idx="194" formatCode="0.0">
                  <c:v>26.61363563951873</c:v>
                </c:pt>
                <c:pt idx="196" formatCode="0.0">
                  <c:v>29.448327733151018</c:v>
                </c:pt>
                <c:pt idx="200" formatCode="0.0">
                  <c:v>33.389798882918072</c:v>
                </c:pt>
                <c:pt idx="203" formatCode="0.0">
                  <c:v>29.232711290321895</c:v>
                </c:pt>
                <c:pt idx="206" formatCode="0.0">
                  <c:v>30.888551970011587</c:v>
                </c:pt>
                <c:pt idx="213" formatCode="0.0">
                  <c:v>33.41904268391702</c:v>
                </c:pt>
                <c:pt idx="216" formatCode="0.0">
                  <c:v>39.712734826872286</c:v>
                </c:pt>
                <c:pt idx="220" formatCode="0.0">
                  <c:v>23.840175738287531</c:v>
                </c:pt>
                <c:pt idx="223" formatCode="0.0">
                  <c:v>19.796381113204045</c:v>
                </c:pt>
                <c:pt idx="227" formatCode="0.0">
                  <c:v>21.748571868224687</c:v>
                </c:pt>
                <c:pt idx="230" formatCode="0.0">
                  <c:v>23.125405596526829</c:v>
                </c:pt>
                <c:pt idx="234" formatCode="0.0">
                  <c:v>33.486145560000004</c:v>
                </c:pt>
                <c:pt idx="237" formatCode="0.0">
                  <c:v>37.725966774546499</c:v>
                </c:pt>
                <c:pt idx="241" formatCode="0.0">
                  <c:v>33.183269215384534</c:v>
                </c:pt>
                <c:pt idx="244" formatCode="0.0">
                  <c:v>39.676582680000003</c:v>
                </c:pt>
                <c:pt idx="248" formatCode="0.0">
                  <c:v>30.244627249045873</c:v>
                </c:pt>
                <c:pt idx="251" formatCode="0.0">
                  <c:v>38.432607224456078</c:v>
                </c:pt>
                <c:pt idx="255" formatCode="0.0">
                  <c:v>39.851620019193774</c:v>
                </c:pt>
                <c:pt idx="262" formatCode="0.00">
                  <c:v>27.818704109241196</c:v>
                </c:pt>
              </c:numCache>
            </c:numRef>
          </c:yVal>
          <c:smooth val="0"/>
        </c:ser>
        <c:ser>
          <c:idx val="2"/>
          <c:order val="2"/>
          <c:tx>
            <c:v>3</c:v>
          </c:tx>
          <c:spPr>
            <a:ln w="28575">
              <a:noFill/>
            </a:ln>
          </c:spPr>
          <c:xVal>
            <c:numRef>
              <c:f>Biogas!$A$52:$A$1088</c:f>
              <c:numCache>
                <c:formatCode>General</c:formatCode>
                <c:ptCount val="1037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53</c:v>
                </c:pt>
                <c:pt idx="8">
                  <c:v>54</c:v>
                </c:pt>
                <c:pt idx="9">
                  <c:v>55</c:v>
                </c:pt>
                <c:pt idx="10">
                  <c:v>56</c:v>
                </c:pt>
                <c:pt idx="11">
                  <c:v>57</c:v>
                </c:pt>
                <c:pt idx="12">
                  <c:v>58</c:v>
                </c:pt>
                <c:pt idx="13">
                  <c:v>59</c:v>
                </c:pt>
                <c:pt idx="14">
                  <c:v>60</c:v>
                </c:pt>
                <c:pt idx="15">
                  <c:v>61</c:v>
                </c:pt>
                <c:pt idx="16">
                  <c:v>62</c:v>
                </c:pt>
                <c:pt idx="17">
                  <c:v>63</c:v>
                </c:pt>
                <c:pt idx="18">
                  <c:v>64</c:v>
                </c:pt>
                <c:pt idx="19">
                  <c:v>65</c:v>
                </c:pt>
                <c:pt idx="20">
                  <c:v>66</c:v>
                </c:pt>
                <c:pt idx="21">
                  <c:v>67</c:v>
                </c:pt>
                <c:pt idx="22">
                  <c:v>68</c:v>
                </c:pt>
                <c:pt idx="23">
                  <c:v>69</c:v>
                </c:pt>
                <c:pt idx="24">
                  <c:v>70</c:v>
                </c:pt>
                <c:pt idx="25">
                  <c:v>71</c:v>
                </c:pt>
                <c:pt idx="26">
                  <c:v>72</c:v>
                </c:pt>
                <c:pt idx="27">
                  <c:v>73</c:v>
                </c:pt>
                <c:pt idx="28">
                  <c:v>74</c:v>
                </c:pt>
                <c:pt idx="29">
                  <c:v>75</c:v>
                </c:pt>
                <c:pt idx="30">
                  <c:v>76</c:v>
                </c:pt>
                <c:pt idx="31">
                  <c:v>77</c:v>
                </c:pt>
                <c:pt idx="32">
                  <c:v>78</c:v>
                </c:pt>
                <c:pt idx="33">
                  <c:v>79</c:v>
                </c:pt>
                <c:pt idx="34">
                  <c:v>80</c:v>
                </c:pt>
                <c:pt idx="35">
                  <c:v>81</c:v>
                </c:pt>
                <c:pt idx="36">
                  <c:v>82</c:v>
                </c:pt>
                <c:pt idx="37">
                  <c:v>83</c:v>
                </c:pt>
                <c:pt idx="38">
                  <c:v>84</c:v>
                </c:pt>
                <c:pt idx="39">
                  <c:v>85</c:v>
                </c:pt>
                <c:pt idx="40">
                  <c:v>86</c:v>
                </c:pt>
                <c:pt idx="41">
                  <c:v>87</c:v>
                </c:pt>
                <c:pt idx="42">
                  <c:v>88</c:v>
                </c:pt>
                <c:pt idx="43">
                  <c:v>89</c:v>
                </c:pt>
                <c:pt idx="44">
                  <c:v>90</c:v>
                </c:pt>
                <c:pt idx="45">
                  <c:v>91</c:v>
                </c:pt>
                <c:pt idx="46">
                  <c:v>92</c:v>
                </c:pt>
                <c:pt idx="47">
                  <c:v>93</c:v>
                </c:pt>
                <c:pt idx="48">
                  <c:v>94</c:v>
                </c:pt>
                <c:pt idx="49">
                  <c:v>95</c:v>
                </c:pt>
                <c:pt idx="50">
                  <c:v>96</c:v>
                </c:pt>
                <c:pt idx="51">
                  <c:v>97</c:v>
                </c:pt>
                <c:pt idx="52">
                  <c:v>98</c:v>
                </c:pt>
                <c:pt idx="53">
                  <c:v>99</c:v>
                </c:pt>
                <c:pt idx="54">
                  <c:v>100</c:v>
                </c:pt>
                <c:pt idx="55">
                  <c:v>101</c:v>
                </c:pt>
                <c:pt idx="56">
                  <c:v>102</c:v>
                </c:pt>
                <c:pt idx="57">
                  <c:v>103</c:v>
                </c:pt>
                <c:pt idx="58">
                  <c:v>104</c:v>
                </c:pt>
                <c:pt idx="59">
                  <c:v>105</c:v>
                </c:pt>
                <c:pt idx="60">
                  <c:v>106</c:v>
                </c:pt>
                <c:pt idx="61">
                  <c:v>107</c:v>
                </c:pt>
                <c:pt idx="62">
                  <c:v>108</c:v>
                </c:pt>
                <c:pt idx="63">
                  <c:v>109</c:v>
                </c:pt>
                <c:pt idx="64">
                  <c:v>110</c:v>
                </c:pt>
                <c:pt idx="65">
                  <c:v>111</c:v>
                </c:pt>
                <c:pt idx="66">
                  <c:v>112</c:v>
                </c:pt>
                <c:pt idx="67">
                  <c:v>113</c:v>
                </c:pt>
                <c:pt idx="68">
                  <c:v>114</c:v>
                </c:pt>
                <c:pt idx="69">
                  <c:v>115</c:v>
                </c:pt>
                <c:pt idx="70">
                  <c:v>116</c:v>
                </c:pt>
                <c:pt idx="71">
                  <c:v>117</c:v>
                </c:pt>
                <c:pt idx="72">
                  <c:v>118</c:v>
                </c:pt>
                <c:pt idx="73">
                  <c:v>119</c:v>
                </c:pt>
                <c:pt idx="74">
                  <c:v>120</c:v>
                </c:pt>
                <c:pt idx="75">
                  <c:v>121</c:v>
                </c:pt>
                <c:pt idx="76">
                  <c:v>122</c:v>
                </c:pt>
                <c:pt idx="77">
                  <c:v>123</c:v>
                </c:pt>
                <c:pt idx="78">
                  <c:v>124</c:v>
                </c:pt>
                <c:pt idx="79">
                  <c:v>125</c:v>
                </c:pt>
                <c:pt idx="80">
                  <c:v>126</c:v>
                </c:pt>
                <c:pt idx="81">
                  <c:v>127</c:v>
                </c:pt>
                <c:pt idx="82">
                  <c:v>128</c:v>
                </c:pt>
                <c:pt idx="83">
                  <c:v>129</c:v>
                </c:pt>
                <c:pt idx="84">
                  <c:v>130</c:v>
                </c:pt>
                <c:pt idx="85">
                  <c:v>131</c:v>
                </c:pt>
                <c:pt idx="86">
                  <c:v>132</c:v>
                </c:pt>
                <c:pt idx="87">
                  <c:v>133</c:v>
                </c:pt>
                <c:pt idx="88">
                  <c:v>134</c:v>
                </c:pt>
                <c:pt idx="89">
                  <c:v>135</c:v>
                </c:pt>
                <c:pt idx="90">
                  <c:v>136</c:v>
                </c:pt>
                <c:pt idx="91">
                  <c:v>137</c:v>
                </c:pt>
                <c:pt idx="92">
                  <c:v>138</c:v>
                </c:pt>
                <c:pt idx="93">
                  <c:v>139</c:v>
                </c:pt>
                <c:pt idx="94">
                  <c:v>140</c:v>
                </c:pt>
                <c:pt idx="95">
                  <c:v>141</c:v>
                </c:pt>
                <c:pt idx="96">
                  <c:v>142</c:v>
                </c:pt>
                <c:pt idx="97">
                  <c:v>143</c:v>
                </c:pt>
                <c:pt idx="98">
                  <c:v>144</c:v>
                </c:pt>
                <c:pt idx="99">
                  <c:v>145</c:v>
                </c:pt>
                <c:pt idx="100">
                  <c:v>146</c:v>
                </c:pt>
                <c:pt idx="101">
                  <c:v>147</c:v>
                </c:pt>
                <c:pt idx="102">
                  <c:v>148</c:v>
                </c:pt>
                <c:pt idx="103">
                  <c:v>149</c:v>
                </c:pt>
                <c:pt idx="104">
                  <c:v>150</c:v>
                </c:pt>
                <c:pt idx="105">
                  <c:v>151</c:v>
                </c:pt>
                <c:pt idx="106">
                  <c:v>152</c:v>
                </c:pt>
                <c:pt idx="107">
                  <c:v>153</c:v>
                </c:pt>
                <c:pt idx="108">
                  <c:v>154</c:v>
                </c:pt>
                <c:pt idx="109">
                  <c:v>155</c:v>
                </c:pt>
                <c:pt idx="110">
                  <c:v>156</c:v>
                </c:pt>
                <c:pt idx="111">
                  <c:v>157</c:v>
                </c:pt>
                <c:pt idx="112">
                  <c:v>158</c:v>
                </c:pt>
                <c:pt idx="113">
                  <c:v>159</c:v>
                </c:pt>
                <c:pt idx="114">
                  <c:v>160</c:v>
                </c:pt>
                <c:pt idx="115">
                  <c:v>161</c:v>
                </c:pt>
                <c:pt idx="116">
                  <c:v>162</c:v>
                </c:pt>
                <c:pt idx="117">
                  <c:v>163</c:v>
                </c:pt>
                <c:pt idx="118">
                  <c:v>164</c:v>
                </c:pt>
                <c:pt idx="119">
                  <c:v>165</c:v>
                </c:pt>
                <c:pt idx="120">
                  <c:v>166</c:v>
                </c:pt>
                <c:pt idx="121">
                  <c:v>167</c:v>
                </c:pt>
                <c:pt idx="122">
                  <c:v>168</c:v>
                </c:pt>
                <c:pt idx="123">
                  <c:v>169</c:v>
                </c:pt>
                <c:pt idx="124">
                  <c:v>170</c:v>
                </c:pt>
                <c:pt idx="125">
                  <c:v>171</c:v>
                </c:pt>
                <c:pt idx="126">
                  <c:v>172</c:v>
                </c:pt>
                <c:pt idx="127">
                  <c:v>173</c:v>
                </c:pt>
                <c:pt idx="128">
                  <c:v>174</c:v>
                </c:pt>
                <c:pt idx="129">
                  <c:v>175</c:v>
                </c:pt>
                <c:pt idx="130">
                  <c:v>176</c:v>
                </c:pt>
                <c:pt idx="131">
                  <c:v>177</c:v>
                </c:pt>
                <c:pt idx="132">
                  <c:v>178</c:v>
                </c:pt>
                <c:pt idx="133">
                  <c:v>179</c:v>
                </c:pt>
                <c:pt idx="134">
                  <c:v>180</c:v>
                </c:pt>
                <c:pt idx="135">
                  <c:v>181</c:v>
                </c:pt>
                <c:pt idx="136">
                  <c:v>182</c:v>
                </c:pt>
                <c:pt idx="137">
                  <c:v>183</c:v>
                </c:pt>
                <c:pt idx="138">
                  <c:v>184</c:v>
                </c:pt>
                <c:pt idx="139">
                  <c:v>185</c:v>
                </c:pt>
                <c:pt idx="140">
                  <c:v>186</c:v>
                </c:pt>
                <c:pt idx="141">
                  <c:v>187</c:v>
                </c:pt>
                <c:pt idx="142">
                  <c:v>188</c:v>
                </c:pt>
                <c:pt idx="143">
                  <c:v>189</c:v>
                </c:pt>
                <c:pt idx="144">
                  <c:v>190</c:v>
                </c:pt>
                <c:pt idx="145">
                  <c:v>191</c:v>
                </c:pt>
                <c:pt idx="146">
                  <c:v>192</c:v>
                </c:pt>
                <c:pt idx="147">
                  <c:v>193</c:v>
                </c:pt>
                <c:pt idx="148">
                  <c:v>194</c:v>
                </c:pt>
                <c:pt idx="149">
                  <c:v>195</c:v>
                </c:pt>
                <c:pt idx="150">
                  <c:v>196</c:v>
                </c:pt>
                <c:pt idx="151">
                  <c:v>197</c:v>
                </c:pt>
                <c:pt idx="152">
                  <c:v>198</c:v>
                </c:pt>
                <c:pt idx="153">
                  <c:v>199</c:v>
                </c:pt>
                <c:pt idx="154">
                  <c:v>200</c:v>
                </c:pt>
                <c:pt idx="155">
                  <c:v>201</c:v>
                </c:pt>
                <c:pt idx="156">
                  <c:v>202</c:v>
                </c:pt>
                <c:pt idx="157">
                  <c:v>203</c:v>
                </c:pt>
                <c:pt idx="158">
                  <c:v>204</c:v>
                </c:pt>
                <c:pt idx="159">
                  <c:v>205</c:v>
                </c:pt>
                <c:pt idx="160">
                  <c:v>206</c:v>
                </c:pt>
                <c:pt idx="161">
                  <c:v>207</c:v>
                </c:pt>
                <c:pt idx="162">
                  <c:v>208</c:v>
                </c:pt>
                <c:pt idx="163">
                  <c:v>209</c:v>
                </c:pt>
                <c:pt idx="164">
                  <c:v>210</c:v>
                </c:pt>
                <c:pt idx="165">
                  <c:v>211</c:v>
                </c:pt>
                <c:pt idx="166">
                  <c:v>212</c:v>
                </c:pt>
                <c:pt idx="167">
                  <c:v>213</c:v>
                </c:pt>
                <c:pt idx="168">
                  <c:v>214</c:v>
                </c:pt>
                <c:pt idx="169">
                  <c:v>215</c:v>
                </c:pt>
                <c:pt idx="170">
                  <c:v>216</c:v>
                </c:pt>
                <c:pt idx="171">
                  <c:v>217</c:v>
                </c:pt>
                <c:pt idx="172">
                  <c:v>218</c:v>
                </c:pt>
                <c:pt idx="173">
                  <c:v>219</c:v>
                </c:pt>
                <c:pt idx="174">
                  <c:v>220</c:v>
                </c:pt>
                <c:pt idx="175">
                  <c:v>221</c:v>
                </c:pt>
                <c:pt idx="176">
                  <c:v>222</c:v>
                </c:pt>
                <c:pt idx="177">
                  <c:v>223</c:v>
                </c:pt>
                <c:pt idx="178">
                  <c:v>224</c:v>
                </c:pt>
                <c:pt idx="179">
                  <c:v>225</c:v>
                </c:pt>
                <c:pt idx="180">
                  <c:v>226</c:v>
                </c:pt>
                <c:pt idx="181">
                  <c:v>227</c:v>
                </c:pt>
                <c:pt idx="182">
                  <c:v>228</c:v>
                </c:pt>
                <c:pt idx="183">
                  <c:v>229</c:v>
                </c:pt>
                <c:pt idx="184">
                  <c:v>230</c:v>
                </c:pt>
                <c:pt idx="185">
                  <c:v>231</c:v>
                </c:pt>
                <c:pt idx="186">
                  <c:v>232</c:v>
                </c:pt>
                <c:pt idx="187">
                  <c:v>233</c:v>
                </c:pt>
                <c:pt idx="188">
                  <c:v>234</c:v>
                </c:pt>
                <c:pt idx="189">
                  <c:v>235</c:v>
                </c:pt>
                <c:pt idx="190">
                  <c:v>236</c:v>
                </c:pt>
                <c:pt idx="191">
                  <c:v>237</c:v>
                </c:pt>
                <c:pt idx="192">
                  <c:v>238</c:v>
                </c:pt>
                <c:pt idx="193">
                  <c:v>239</c:v>
                </c:pt>
                <c:pt idx="194">
                  <c:v>240</c:v>
                </c:pt>
                <c:pt idx="195">
                  <c:v>241</c:v>
                </c:pt>
                <c:pt idx="196">
                  <c:v>242</c:v>
                </c:pt>
                <c:pt idx="197">
                  <c:v>243</c:v>
                </c:pt>
                <c:pt idx="198">
                  <c:v>244</c:v>
                </c:pt>
                <c:pt idx="199">
                  <c:v>245</c:v>
                </c:pt>
                <c:pt idx="200">
                  <c:v>246</c:v>
                </c:pt>
                <c:pt idx="201">
                  <c:v>247</c:v>
                </c:pt>
                <c:pt idx="202">
                  <c:v>248</c:v>
                </c:pt>
                <c:pt idx="203">
                  <c:v>249</c:v>
                </c:pt>
                <c:pt idx="204">
                  <c:v>250</c:v>
                </c:pt>
                <c:pt idx="205">
                  <c:v>251</c:v>
                </c:pt>
                <c:pt idx="206">
                  <c:v>252</c:v>
                </c:pt>
                <c:pt idx="207">
                  <c:v>253</c:v>
                </c:pt>
                <c:pt idx="208">
                  <c:v>254</c:v>
                </c:pt>
                <c:pt idx="209">
                  <c:v>255</c:v>
                </c:pt>
                <c:pt idx="210">
                  <c:v>256</c:v>
                </c:pt>
                <c:pt idx="211">
                  <c:v>257</c:v>
                </c:pt>
                <c:pt idx="212">
                  <c:v>258</c:v>
                </c:pt>
                <c:pt idx="213">
                  <c:v>259</c:v>
                </c:pt>
                <c:pt idx="214">
                  <c:v>260</c:v>
                </c:pt>
                <c:pt idx="215">
                  <c:v>261</c:v>
                </c:pt>
                <c:pt idx="216">
                  <c:v>262</c:v>
                </c:pt>
                <c:pt idx="217">
                  <c:v>263</c:v>
                </c:pt>
                <c:pt idx="218">
                  <c:v>264</c:v>
                </c:pt>
                <c:pt idx="219">
                  <c:v>265</c:v>
                </c:pt>
                <c:pt idx="220">
                  <c:v>266</c:v>
                </c:pt>
                <c:pt idx="221">
                  <c:v>267</c:v>
                </c:pt>
                <c:pt idx="222">
                  <c:v>268</c:v>
                </c:pt>
                <c:pt idx="223">
                  <c:v>269</c:v>
                </c:pt>
                <c:pt idx="224">
                  <c:v>270</c:v>
                </c:pt>
                <c:pt idx="225">
                  <c:v>271</c:v>
                </c:pt>
                <c:pt idx="226">
                  <c:v>272</c:v>
                </c:pt>
                <c:pt idx="227">
                  <c:v>273</c:v>
                </c:pt>
                <c:pt idx="228">
                  <c:v>274</c:v>
                </c:pt>
                <c:pt idx="229">
                  <c:v>275</c:v>
                </c:pt>
                <c:pt idx="230">
                  <c:v>276</c:v>
                </c:pt>
                <c:pt idx="231">
                  <c:v>277</c:v>
                </c:pt>
                <c:pt idx="232">
                  <c:v>278</c:v>
                </c:pt>
                <c:pt idx="233">
                  <c:v>279</c:v>
                </c:pt>
                <c:pt idx="234">
                  <c:v>280</c:v>
                </c:pt>
                <c:pt idx="235">
                  <c:v>281</c:v>
                </c:pt>
                <c:pt idx="236">
                  <c:v>282</c:v>
                </c:pt>
                <c:pt idx="237">
                  <c:v>283</c:v>
                </c:pt>
                <c:pt idx="238">
                  <c:v>284</c:v>
                </c:pt>
                <c:pt idx="239">
                  <c:v>285</c:v>
                </c:pt>
                <c:pt idx="240">
                  <c:v>286</c:v>
                </c:pt>
                <c:pt idx="241">
                  <c:v>287</c:v>
                </c:pt>
                <c:pt idx="242">
                  <c:v>288</c:v>
                </c:pt>
                <c:pt idx="243">
                  <c:v>289</c:v>
                </c:pt>
                <c:pt idx="244">
                  <c:v>290</c:v>
                </c:pt>
                <c:pt idx="245">
                  <c:v>291</c:v>
                </c:pt>
                <c:pt idx="246">
                  <c:v>292</c:v>
                </c:pt>
                <c:pt idx="247">
                  <c:v>293</c:v>
                </c:pt>
                <c:pt idx="248">
                  <c:v>294</c:v>
                </c:pt>
                <c:pt idx="249">
                  <c:v>295</c:v>
                </c:pt>
                <c:pt idx="250">
                  <c:v>296</c:v>
                </c:pt>
                <c:pt idx="251">
                  <c:v>297</c:v>
                </c:pt>
                <c:pt idx="252">
                  <c:v>298</c:v>
                </c:pt>
                <c:pt idx="253">
                  <c:v>299</c:v>
                </c:pt>
                <c:pt idx="254">
                  <c:v>300</c:v>
                </c:pt>
                <c:pt idx="255">
                  <c:v>301</c:v>
                </c:pt>
                <c:pt idx="256">
                  <c:v>302</c:v>
                </c:pt>
              </c:numCache>
            </c:numRef>
          </c:xVal>
          <c:yVal>
            <c:numRef>
              <c:f>Biogas!$AE$52:$AE$1088</c:f>
              <c:numCache>
                <c:formatCode>General</c:formatCode>
                <c:ptCount val="1037"/>
                <c:pt idx="3" formatCode="0.0">
                  <c:v>10.900050000000002</c:v>
                </c:pt>
                <c:pt idx="5" formatCode="0.0">
                  <c:v>11.777902499999994</c:v>
                </c:pt>
                <c:pt idx="7" formatCode="0.0">
                  <c:v>26.984236999999915</c:v>
                </c:pt>
                <c:pt idx="10" formatCode="0.0">
                  <c:v>19.196820999999993</c:v>
                </c:pt>
                <c:pt idx="19" formatCode="0.0">
                  <c:v>4.4107559999999975</c:v>
                </c:pt>
                <c:pt idx="28" formatCode="0.0">
                  <c:v>5.9902283415130819</c:v>
                </c:pt>
                <c:pt idx="40" formatCode="0.0">
                  <c:v>32.905328244444661</c:v>
                </c:pt>
                <c:pt idx="47" formatCode="0.0">
                  <c:v>25.721424283874882</c:v>
                </c:pt>
                <c:pt idx="54" formatCode="0.0">
                  <c:v>20.669997925076206</c:v>
                </c:pt>
                <c:pt idx="61" formatCode="0.0">
                  <c:v>22.168991222703326</c:v>
                </c:pt>
                <c:pt idx="68" formatCode="0.0">
                  <c:v>13.308220137633418</c:v>
                </c:pt>
                <c:pt idx="75" formatCode="0.0">
                  <c:v>5.6961817299026407</c:v>
                </c:pt>
                <c:pt idx="82" formatCode="0.0">
                  <c:v>26.644439272467434</c:v>
                </c:pt>
                <c:pt idx="88" formatCode="0.0">
                  <c:v>24.90033466929377</c:v>
                </c:pt>
                <c:pt idx="95" formatCode="0.0">
                  <c:v>30.041587945642988</c:v>
                </c:pt>
                <c:pt idx="105" formatCode="0.0">
                  <c:v>37.424979867881326</c:v>
                </c:pt>
                <c:pt idx="116" formatCode="0.0">
                  <c:v>40.483974125433946</c:v>
                </c:pt>
                <c:pt idx="118" formatCode="0.0">
                  <c:v>39.319270215909768</c:v>
                </c:pt>
                <c:pt idx="123" formatCode="0.0">
                  <c:v>56.431367055315228</c:v>
                </c:pt>
                <c:pt idx="126" formatCode="0.0">
                  <c:v>64.211868773446128</c:v>
                </c:pt>
                <c:pt idx="129" formatCode="0.0">
                  <c:v>80.942898239319064</c:v>
                </c:pt>
                <c:pt idx="131" formatCode="0.0">
                  <c:v>66.644305959426589</c:v>
                </c:pt>
                <c:pt idx="133" formatCode="0.0">
                  <c:v>67.909244568248312</c:v>
                </c:pt>
                <c:pt idx="136" formatCode="0.0">
                  <c:v>68.579704221239268</c:v>
                </c:pt>
                <c:pt idx="138" formatCode="0.0">
                  <c:v>67.67857261261608</c:v>
                </c:pt>
                <c:pt idx="140" formatCode="0.0">
                  <c:v>67.478969289494756</c:v>
                </c:pt>
                <c:pt idx="143" formatCode="0.0">
                  <c:v>65.996150590298427</c:v>
                </c:pt>
                <c:pt idx="145" formatCode="0.0">
                  <c:v>62.603252766580262</c:v>
                </c:pt>
                <c:pt idx="147" formatCode="0.0">
                  <c:v>62.74752481496791</c:v>
                </c:pt>
                <c:pt idx="150" formatCode="0.0">
                  <c:v>61.574859308785108</c:v>
                </c:pt>
                <c:pt idx="152" formatCode="0.0">
                  <c:v>56.08468479923021</c:v>
                </c:pt>
                <c:pt idx="157" formatCode="0.0">
                  <c:v>61.480531426286085</c:v>
                </c:pt>
                <c:pt idx="159" formatCode="0.0">
                  <c:v>61.845612382328312</c:v>
                </c:pt>
                <c:pt idx="161" formatCode="0.0">
                  <c:v>68.932726872309658</c:v>
                </c:pt>
                <c:pt idx="164" formatCode="0.0">
                  <c:v>70.699184207108885</c:v>
                </c:pt>
                <c:pt idx="166" formatCode="0.0">
                  <c:v>72.510682965799035</c:v>
                </c:pt>
                <c:pt idx="171" formatCode="0.0">
                  <c:v>78.162575042933653</c:v>
                </c:pt>
                <c:pt idx="178" formatCode="0.0">
                  <c:v>76.58390170975548</c:v>
                </c:pt>
                <c:pt idx="180" formatCode="0.0">
                  <c:v>74.850833690106612</c:v>
                </c:pt>
                <c:pt idx="182" formatCode="0.0">
                  <c:v>77.713632786885157</c:v>
                </c:pt>
                <c:pt idx="185" formatCode="0.0">
                  <c:v>76.851397324889618</c:v>
                </c:pt>
                <c:pt idx="187" formatCode="0.0">
                  <c:v>75.802597030658688</c:v>
                </c:pt>
                <c:pt idx="194" formatCode="0.0">
                  <c:v>85.989982896851075</c:v>
                </c:pt>
                <c:pt idx="196" formatCode="0.0">
                  <c:v>96.253668785046528</c:v>
                </c:pt>
                <c:pt idx="200" formatCode="0.0">
                  <c:v>107.46460120137635</c:v>
                </c:pt>
                <c:pt idx="203" formatCode="0.0">
                  <c:v>111.41291548776159</c:v>
                </c:pt>
                <c:pt idx="206" formatCode="0.0">
                  <c:v>119.08413039057665</c:v>
                </c:pt>
                <c:pt idx="213" formatCode="0.0">
                  <c:v>133.84671593872662</c:v>
                </c:pt>
                <c:pt idx="216" formatCode="0.0">
                  <c:v>134.89354297609722</c:v>
                </c:pt>
                <c:pt idx="220" formatCode="0.0">
                  <c:v>110.36640063985371</c:v>
                </c:pt>
                <c:pt idx="223" formatCode="0.0">
                  <c:v>120.38206955139331</c:v>
                </c:pt>
                <c:pt idx="227" formatCode="0.0">
                  <c:v>113.91981229999983</c:v>
                </c:pt>
                <c:pt idx="230" formatCode="0.0">
                  <c:v>112.92363730291088</c:v>
                </c:pt>
                <c:pt idx="234" formatCode="0.0">
                  <c:v>118.11572871904858</c:v>
                </c:pt>
                <c:pt idx="237" formatCode="0.0">
                  <c:v>129.96459608527047</c:v>
                </c:pt>
                <c:pt idx="241" formatCode="0.0">
                  <c:v>126.89118793333327</c:v>
                </c:pt>
                <c:pt idx="244" formatCode="0.0">
                  <c:v>137.99646290291167</c:v>
                </c:pt>
                <c:pt idx="248" formatCode="0.0">
                  <c:v>121.03706416949306</c:v>
                </c:pt>
                <c:pt idx="251" formatCode="0.0">
                  <c:v>116.83330028869435</c:v>
                </c:pt>
                <c:pt idx="255" formatCode="0.0">
                  <c:v>130.38916620905658</c:v>
                </c:pt>
                <c:pt idx="262" formatCode="0.00">
                  <c:v>69.510446444970313</c:v>
                </c:pt>
                <c:pt idx="264" formatCode="0.0">
                  <c:v>66.312320106898667</c:v>
                </c:pt>
                <c:pt idx="265" formatCode="0.0">
                  <c:v>114.02094890669734</c:v>
                </c:pt>
              </c:numCache>
            </c:numRef>
          </c:yVal>
          <c:smooth val="0"/>
        </c:ser>
        <c:ser>
          <c:idx val="3"/>
          <c:order val="3"/>
          <c:marker>
            <c:symbol val="none"/>
          </c:marker>
          <c:xVal>
            <c:numRef>
              <c:f>GRAFICI_2015!$C$4:$C$5</c:f>
              <c:numCache>
                <c:formatCode>General</c:formatCode>
                <c:ptCount val="2"/>
                <c:pt idx="0">
                  <c:v>74</c:v>
                </c:pt>
                <c:pt idx="1">
                  <c:v>74</c:v>
                </c:pt>
              </c:numCache>
            </c:numRef>
          </c:xVal>
          <c:yVal>
            <c:numRef>
              <c:f>GRAFICI_2015!$D$4:$D$5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GRAFICI_2015!$C$6:$C$7</c:f>
              <c:strCache>
                <c:ptCount val="1"/>
                <c:pt idx="0">
                  <c:v>145 145</c:v>
                </c:pt>
              </c:strCache>
            </c:strRef>
          </c:tx>
          <c:marker>
            <c:symbol val="none"/>
          </c:marker>
          <c:xVal>
            <c:numRef>
              <c:f>GRAFICI_2015!$C$6:$C$7</c:f>
              <c:numCache>
                <c:formatCode>General</c:formatCode>
                <c:ptCount val="2"/>
                <c:pt idx="0">
                  <c:v>145</c:v>
                </c:pt>
                <c:pt idx="1">
                  <c:v>145</c:v>
                </c:pt>
              </c:numCache>
            </c:numRef>
          </c:xVal>
          <c:yVal>
            <c:numRef>
              <c:f>GRAFICI_2015!$D$6:$D$7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ser>
          <c:idx val="5"/>
          <c:order val="5"/>
          <c:marker>
            <c:symbol val="none"/>
          </c:marker>
          <c:xVal>
            <c:numRef>
              <c:f>GRAFICI_2015!$C$8:$C$9</c:f>
              <c:numCache>
                <c:formatCode>General</c:formatCode>
                <c:ptCount val="2"/>
                <c:pt idx="0">
                  <c:v>230</c:v>
                </c:pt>
                <c:pt idx="1">
                  <c:v>230</c:v>
                </c:pt>
              </c:numCache>
            </c:numRef>
          </c:xVal>
          <c:yVal>
            <c:numRef>
              <c:f>GRAFICI_2015!$D$8:$D$9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78752"/>
        <c:axId val="80780288"/>
      </c:scatterChart>
      <c:valAx>
        <c:axId val="80778752"/>
        <c:scaling>
          <c:orientation val="minMax"/>
          <c:max val="310"/>
          <c:min val="30"/>
        </c:scaling>
        <c:delete val="0"/>
        <c:axPos val="b"/>
        <c:numFmt formatCode="General" sourceLinked="1"/>
        <c:majorTickMark val="out"/>
        <c:minorTickMark val="none"/>
        <c:tickLblPos val="nextTo"/>
        <c:crossAx val="80780288"/>
        <c:crosses val="autoZero"/>
        <c:crossBetween val="midCat"/>
        <c:majorUnit val="20"/>
      </c:valAx>
      <c:valAx>
        <c:axId val="80780288"/>
        <c:scaling>
          <c:orientation val="minMax"/>
          <c:max val="14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[NL CH4/d] 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80778752"/>
        <c:crosses val="autoZero"/>
        <c:crossBetween val="midCat"/>
        <c:majorUnit val="20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Produzione Cumulata di Metano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1</c:v>
          </c:tx>
          <c:spPr>
            <a:ln w="28575">
              <a:noFill/>
            </a:ln>
          </c:spPr>
          <c:xVal>
            <c:numRef>
              <c:f>Biogas!$A$52:$A$1088</c:f>
              <c:numCache>
                <c:formatCode>General</c:formatCode>
                <c:ptCount val="1037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53</c:v>
                </c:pt>
                <c:pt idx="8">
                  <c:v>54</c:v>
                </c:pt>
                <c:pt idx="9">
                  <c:v>55</c:v>
                </c:pt>
                <c:pt idx="10">
                  <c:v>56</c:v>
                </c:pt>
                <c:pt idx="11">
                  <c:v>57</c:v>
                </c:pt>
                <c:pt idx="12">
                  <c:v>58</c:v>
                </c:pt>
                <c:pt idx="13">
                  <c:v>59</c:v>
                </c:pt>
                <c:pt idx="14">
                  <c:v>60</c:v>
                </c:pt>
                <c:pt idx="15">
                  <c:v>61</c:v>
                </c:pt>
                <c:pt idx="16">
                  <c:v>62</c:v>
                </c:pt>
                <c:pt idx="17">
                  <c:v>63</c:v>
                </c:pt>
                <c:pt idx="18">
                  <c:v>64</c:v>
                </c:pt>
                <c:pt idx="19">
                  <c:v>65</c:v>
                </c:pt>
                <c:pt idx="20">
                  <c:v>66</c:v>
                </c:pt>
                <c:pt idx="21">
                  <c:v>67</c:v>
                </c:pt>
                <c:pt idx="22">
                  <c:v>68</c:v>
                </c:pt>
                <c:pt idx="23">
                  <c:v>69</c:v>
                </c:pt>
                <c:pt idx="24">
                  <c:v>70</c:v>
                </c:pt>
                <c:pt idx="25">
                  <c:v>71</c:v>
                </c:pt>
                <c:pt idx="26">
                  <c:v>72</c:v>
                </c:pt>
                <c:pt idx="27">
                  <c:v>73</c:v>
                </c:pt>
                <c:pt idx="28">
                  <c:v>74</c:v>
                </c:pt>
                <c:pt idx="29">
                  <c:v>75</c:v>
                </c:pt>
                <c:pt idx="30">
                  <c:v>76</c:v>
                </c:pt>
                <c:pt idx="31">
                  <c:v>77</c:v>
                </c:pt>
                <c:pt idx="32">
                  <c:v>78</c:v>
                </c:pt>
                <c:pt idx="33">
                  <c:v>79</c:v>
                </c:pt>
                <c:pt idx="34">
                  <c:v>80</c:v>
                </c:pt>
                <c:pt idx="35">
                  <c:v>81</c:v>
                </c:pt>
                <c:pt idx="36">
                  <c:v>82</c:v>
                </c:pt>
                <c:pt idx="37">
                  <c:v>83</c:v>
                </c:pt>
                <c:pt idx="38">
                  <c:v>84</c:v>
                </c:pt>
                <c:pt idx="39">
                  <c:v>85</c:v>
                </c:pt>
                <c:pt idx="40">
                  <c:v>86</c:v>
                </c:pt>
                <c:pt idx="41">
                  <c:v>87</c:v>
                </c:pt>
                <c:pt idx="42">
                  <c:v>88</c:v>
                </c:pt>
                <c:pt idx="43">
                  <c:v>89</c:v>
                </c:pt>
                <c:pt idx="44">
                  <c:v>90</c:v>
                </c:pt>
                <c:pt idx="45">
                  <c:v>91</c:v>
                </c:pt>
                <c:pt idx="46">
                  <c:v>92</c:v>
                </c:pt>
                <c:pt idx="47">
                  <c:v>93</c:v>
                </c:pt>
                <c:pt idx="48">
                  <c:v>94</c:v>
                </c:pt>
                <c:pt idx="49">
                  <c:v>95</c:v>
                </c:pt>
                <c:pt idx="50">
                  <c:v>96</c:v>
                </c:pt>
                <c:pt idx="51">
                  <c:v>97</c:v>
                </c:pt>
                <c:pt idx="52">
                  <c:v>98</c:v>
                </c:pt>
                <c:pt idx="53">
                  <c:v>99</c:v>
                </c:pt>
                <c:pt idx="54">
                  <c:v>100</c:v>
                </c:pt>
                <c:pt idx="55">
                  <c:v>101</c:v>
                </c:pt>
                <c:pt idx="56">
                  <c:v>102</c:v>
                </c:pt>
                <c:pt idx="57">
                  <c:v>103</c:v>
                </c:pt>
                <c:pt idx="58">
                  <c:v>104</c:v>
                </c:pt>
                <c:pt idx="59">
                  <c:v>105</c:v>
                </c:pt>
                <c:pt idx="60">
                  <c:v>106</c:v>
                </c:pt>
                <c:pt idx="61">
                  <c:v>107</c:v>
                </c:pt>
                <c:pt idx="62">
                  <c:v>108</c:v>
                </c:pt>
                <c:pt idx="63">
                  <c:v>109</c:v>
                </c:pt>
                <c:pt idx="64">
                  <c:v>110</c:v>
                </c:pt>
                <c:pt idx="65">
                  <c:v>111</c:v>
                </c:pt>
                <c:pt idx="66">
                  <c:v>112</c:v>
                </c:pt>
                <c:pt idx="67">
                  <c:v>113</c:v>
                </c:pt>
                <c:pt idx="68">
                  <c:v>114</c:v>
                </c:pt>
                <c:pt idx="69">
                  <c:v>115</c:v>
                </c:pt>
                <c:pt idx="70">
                  <c:v>116</c:v>
                </c:pt>
                <c:pt idx="71">
                  <c:v>117</c:v>
                </c:pt>
                <c:pt idx="72">
                  <c:v>118</c:v>
                </c:pt>
                <c:pt idx="73">
                  <c:v>119</c:v>
                </c:pt>
                <c:pt idx="74">
                  <c:v>120</c:v>
                </c:pt>
                <c:pt idx="75">
                  <c:v>121</c:v>
                </c:pt>
                <c:pt idx="76">
                  <c:v>122</c:v>
                </c:pt>
                <c:pt idx="77">
                  <c:v>123</c:v>
                </c:pt>
                <c:pt idx="78">
                  <c:v>124</c:v>
                </c:pt>
                <c:pt idx="79">
                  <c:v>125</c:v>
                </c:pt>
                <c:pt idx="80">
                  <c:v>126</c:v>
                </c:pt>
                <c:pt idx="81">
                  <c:v>127</c:v>
                </c:pt>
                <c:pt idx="82">
                  <c:v>128</c:v>
                </c:pt>
                <c:pt idx="83">
                  <c:v>129</c:v>
                </c:pt>
                <c:pt idx="84">
                  <c:v>130</c:v>
                </c:pt>
                <c:pt idx="85">
                  <c:v>131</c:v>
                </c:pt>
                <c:pt idx="86">
                  <c:v>132</c:v>
                </c:pt>
                <c:pt idx="87">
                  <c:v>133</c:v>
                </c:pt>
                <c:pt idx="88">
                  <c:v>134</c:v>
                </c:pt>
                <c:pt idx="89">
                  <c:v>135</c:v>
                </c:pt>
                <c:pt idx="90">
                  <c:v>136</c:v>
                </c:pt>
                <c:pt idx="91">
                  <c:v>137</c:v>
                </c:pt>
                <c:pt idx="92">
                  <c:v>138</c:v>
                </c:pt>
                <c:pt idx="93">
                  <c:v>139</c:v>
                </c:pt>
                <c:pt idx="94">
                  <c:v>140</c:v>
                </c:pt>
                <c:pt idx="95">
                  <c:v>141</c:v>
                </c:pt>
                <c:pt idx="96">
                  <c:v>142</c:v>
                </c:pt>
                <c:pt idx="97">
                  <c:v>143</c:v>
                </c:pt>
                <c:pt idx="98">
                  <c:v>144</c:v>
                </c:pt>
                <c:pt idx="99">
                  <c:v>145</c:v>
                </c:pt>
                <c:pt idx="100">
                  <c:v>146</c:v>
                </c:pt>
                <c:pt idx="101">
                  <c:v>147</c:v>
                </c:pt>
                <c:pt idx="102">
                  <c:v>148</c:v>
                </c:pt>
                <c:pt idx="103">
                  <c:v>149</c:v>
                </c:pt>
                <c:pt idx="104">
                  <c:v>150</c:v>
                </c:pt>
                <c:pt idx="105">
                  <c:v>151</c:v>
                </c:pt>
                <c:pt idx="106">
                  <c:v>152</c:v>
                </c:pt>
                <c:pt idx="107">
                  <c:v>153</c:v>
                </c:pt>
                <c:pt idx="108">
                  <c:v>154</c:v>
                </c:pt>
                <c:pt idx="109">
                  <c:v>155</c:v>
                </c:pt>
                <c:pt idx="110">
                  <c:v>156</c:v>
                </c:pt>
                <c:pt idx="111">
                  <c:v>157</c:v>
                </c:pt>
                <c:pt idx="112">
                  <c:v>158</c:v>
                </c:pt>
                <c:pt idx="113">
                  <c:v>159</c:v>
                </c:pt>
                <c:pt idx="114">
                  <c:v>160</c:v>
                </c:pt>
                <c:pt idx="115">
                  <c:v>161</c:v>
                </c:pt>
                <c:pt idx="116">
                  <c:v>162</c:v>
                </c:pt>
                <c:pt idx="117">
                  <c:v>163</c:v>
                </c:pt>
                <c:pt idx="118">
                  <c:v>164</c:v>
                </c:pt>
                <c:pt idx="119">
                  <c:v>165</c:v>
                </c:pt>
                <c:pt idx="120">
                  <c:v>166</c:v>
                </c:pt>
                <c:pt idx="121">
                  <c:v>167</c:v>
                </c:pt>
                <c:pt idx="122">
                  <c:v>168</c:v>
                </c:pt>
                <c:pt idx="123">
                  <c:v>169</c:v>
                </c:pt>
                <c:pt idx="124">
                  <c:v>170</c:v>
                </c:pt>
                <c:pt idx="125">
                  <c:v>171</c:v>
                </c:pt>
                <c:pt idx="126">
                  <c:v>172</c:v>
                </c:pt>
                <c:pt idx="127">
                  <c:v>173</c:v>
                </c:pt>
                <c:pt idx="128">
                  <c:v>174</c:v>
                </c:pt>
                <c:pt idx="129">
                  <c:v>175</c:v>
                </c:pt>
                <c:pt idx="130">
                  <c:v>176</c:v>
                </c:pt>
                <c:pt idx="131">
                  <c:v>177</c:v>
                </c:pt>
                <c:pt idx="132">
                  <c:v>178</c:v>
                </c:pt>
                <c:pt idx="133">
                  <c:v>179</c:v>
                </c:pt>
                <c:pt idx="134">
                  <c:v>180</c:v>
                </c:pt>
                <c:pt idx="135">
                  <c:v>181</c:v>
                </c:pt>
                <c:pt idx="136">
                  <c:v>182</c:v>
                </c:pt>
                <c:pt idx="137">
                  <c:v>183</c:v>
                </c:pt>
                <c:pt idx="138">
                  <c:v>184</c:v>
                </c:pt>
                <c:pt idx="139">
                  <c:v>185</c:v>
                </c:pt>
                <c:pt idx="140">
                  <c:v>186</c:v>
                </c:pt>
                <c:pt idx="141">
                  <c:v>187</c:v>
                </c:pt>
                <c:pt idx="142">
                  <c:v>188</c:v>
                </c:pt>
                <c:pt idx="143">
                  <c:v>189</c:v>
                </c:pt>
                <c:pt idx="144">
                  <c:v>190</c:v>
                </c:pt>
                <c:pt idx="145">
                  <c:v>191</c:v>
                </c:pt>
                <c:pt idx="146">
                  <c:v>192</c:v>
                </c:pt>
                <c:pt idx="147">
                  <c:v>193</c:v>
                </c:pt>
                <c:pt idx="148">
                  <c:v>194</c:v>
                </c:pt>
                <c:pt idx="149">
                  <c:v>195</c:v>
                </c:pt>
                <c:pt idx="150">
                  <c:v>196</c:v>
                </c:pt>
                <c:pt idx="151">
                  <c:v>197</c:v>
                </c:pt>
                <c:pt idx="152">
                  <c:v>198</c:v>
                </c:pt>
                <c:pt idx="153">
                  <c:v>199</c:v>
                </c:pt>
                <c:pt idx="154">
                  <c:v>200</c:v>
                </c:pt>
                <c:pt idx="155">
                  <c:v>201</c:v>
                </c:pt>
                <c:pt idx="156">
                  <c:v>202</c:v>
                </c:pt>
                <c:pt idx="157">
                  <c:v>203</c:v>
                </c:pt>
                <c:pt idx="158">
                  <c:v>204</c:v>
                </c:pt>
                <c:pt idx="159">
                  <c:v>205</c:v>
                </c:pt>
                <c:pt idx="160">
                  <c:v>206</c:v>
                </c:pt>
                <c:pt idx="161">
                  <c:v>207</c:v>
                </c:pt>
                <c:pt idx="162">
                  <c:v>208</c:v>
                </c:pt>
                <c:pt idx="163">
                  <c:v>209</c:v>
                </c:pt>
                <c:pt idx="164">
                  <c:v>210</c:v>
                </c:pt>
                <c:pt idx="165">
                  <c:v>211</c:v>
                </c:pt>
                <c:pt idx="166">
                  <c:v>212</c:v>
                </c:pt>
                <c:pt idx="167">
                  <c:v>213</c:v>
                </c:pt>
                <c:pt idx="168">
                  <c:v>214</c:v>
                </c:pt>
                <c:pt idx="169">
                  <c:v>215</c:v>
                </c:pt>
                <c:pt idx="170">
                  <c:v>216</c:v>
                </c:pt>
                <c:pt idx="171">
                  <c:v>217</c:v>
                </c:pt>
                <c:pt idx="172">
                  <c:v>218</c:v>
                </c:pt>
                <c:pt idx="173">
                  <c:v>219</c:v>
                </c:pt>
                <c:pt idx="174">
                  <c:v>220</c:v>
                </c:pt>
                <c:pt idx="175">
                  <c:v>221</c:v>
                </c:pt>
                <c:pt idx="176">
                  <c:v>222</c:v>
                </c:pt>
                <c:pt idx="177">
                  <c:v>223</c:v>
                </c:pt>
                <c:pt idx="178">
                  <c:v>224</c:v>
                </c:pt>
                <c:pt idx="179">
                  <c:v>225</c:v>
                </c:pt>
                <c:pt idx="180">
                  <c:v>226</c:v>
                </c:pt>
                <c:pt idx="181">
                  <c:v>227</c:v>
                </c:pt>
                <c:pt idx="182">
                  <c:v>228</c:v>
                </c:pt>
                <c:pt idx="183">
                  <c:v>229</c:v>
                </c:pt>
                <c:pt idx="184">
                  <c:v>230</c:v>
                </c:pt>
                <c:pt idx="185">
                  <c:v>231</c:v>
                </c:pt>
                <c:pt idx="186">
                  <c:v>232</c:v>
                </c:pt>
                <c:pt idx="187">
                  <c:v>233</c:v>
                </c:pt>
                <c:pt idx="188">
                  <c:v>234</c:v>
                </c:pt>
                <c:pt idx="189">
                  <c:v>235</c:v>
                </c:pt>
                <c:pt idx="190">
                  <c:v>236</c:v>
                </c:pt>
                <c:pt idx="191">
                  <c:v>237</c:v>
                </c:pt>
                <c:pt idx="192">
                  <c:v>238</c:v>
                </c:pt>
                <c:pt idx="193">
                  <c:v>239</c:v>
                </c:pt>
                <c:pt idx="194">
                  <c:v>240</c:v>
                </c:pt>
                <c:pt idx="195">
                  <c:v>241</c:v>
                </c:pt>
                <c:pt idx="196">
                  <c:v>242</c:v>
                </c:pt>
                <c:pt idx="197">
                  <c:v>243</c:v>
                </c:pt>
                <c:pt idx="198">
                  <c:v>244</c:v>
                </c:pt>
                <c:pt idx="199">
                  <c:v>245</c:v>
                </c:pt>
                <c:pt idx="200">
                  <c:v>246</c:v>
                </c:pt>
                <c:pt idx="201">
                  <c:v>247</c:v>
                </c:pt>
                <c:pt idx="202">
                  <c:v>248</c:v>
                </c:pt>
                <c:pt idx="203">
                  <c:v>249</c:v>
                </c:pt>
                <c:pt idx="204">
                  <c:v>250</c:v>
                </c:pt>
                <c:pt idx="205">
                  <c:v>251</c:v>
                </c:pt>
                <c:pt idx="206">
                  <c:v>252</c:v>
                </c:pt>
                <c:pt idx="207">
                  <c:v>253</c:v>
                </c:pt>
                <c:pt idx="208">
                  <c:v>254</c:v>
                </c:pt>
                <c:pt idx="209">
                  <c:v>255</c:v>
                </c:pt>
                <c:pt idx="210">
                  <c:v>256</c:v>
                </c:pt>
                <c:pt idx="211">
                  <c:v>257</c:v>
                </c:pt>
                <c:pt idx="212">
                  <c:v>258</c:v>
                </c:pt>
                <c:pt idx="213">
                  <c:v>259</c:v>
                </c:pt>
                <c:pt idx="214">
                  <c:v>260</c:v>
                </c:pt>
                <c:pt idx="215">
                  <c:v>261</c:v>
                </c:pt>
                <c:pt idx="216">
                  <c:v>262</c:v>
                </c:pt>
                <c:pt idx="217">
                  <c:v>263</c:v>
                </c:pt>
                <c:pt idx="218">
                  <c:v>264</c:v>
                </c:pt>
                <c:pt idx="219">
                  <c:v>265</c:v>
                </c:pt>
                <c:pt idx="220">
                  <c:v>266</c:v>
                </c:pt>
                <c:pt idx="221">
                  <c:v>267</c:v>
                </c:pt>
                <c:pt idx="222">
                  <c:v>268</c:v>
                </c:pt>
                <c:pt idx="223">
                  <c:v>269</c:v>
                </c:pt>
                <c:pt idx="224">
                  <c:v>270</c:v>
                </c:pt>
                <c:pt idx="225">
                  <c:v>271</c:v>
                </c:pt>
                <c:pt idx="226">
                  <c:v>272</c:v>
                </c:pt>
                <c:pt idx="227">
                  <c:v>273</c:v>
                </c:pt>
                <c:pt idx="228">
                  <c:v>274</c:v>
                </c:pt>
                <c:pt idx="229">
                  <c:v>275</c:v>
                </c:pt>
                <c:pt idx="230">
                  <c:v>276</c:v>
                </c:pt>
                <c:pt idx="231">
                  <c:v>277</c:v>
                </c:pt>
                <c:pt idx="232">
                  <c:v>278</c:v>
                </c:pt>
                <c:pt idx="233">
                  <c:v>279</c:v>
                </c:pt>
                <c:pt idx="234">
                  <c:v>280</c:v>
                </c:pt>
                <c:pt idx="235">
                  <c:v>281</c:v>
                </c:pt>
                <c:pt idx="236">
                  <c:v>282</c:v>
                </c:pt>
                <c:pt idx="237">
                  <c:v>283</c:v>
                </c:pt>
                <c:pt idx="238">
                  <c:v>284</c:v>
                </c:pt>
                <c:pt idx="239">
                  <c:v>285</c:v>
                </c:pt>
                <c:pt idx="240">
                  <c:v>286</c:v>
                </c:pt>
                <c:pt idx="241">
                  <c:v>287</c:v>
                </c:pt>
                <c:pt idx="242">
                  <c:v>288</c:v>
                </c:pt>
                <c:pt idx="243">
                  <c:v>289</c:v>
                </c:pt>
                <c:pt idx="244">
                  <c:v>290</c:v>
                </c:pt>
                <c:pt idx="245">
                  <c:v>291</c:v>
                </c:pt>
                <c:pt idx="246">
                  <c:v>292</c:v>
                </c:pt>
                <c:pt idx="247">
                  <c:v>293</c:v>
                </c:pt>
                <c:pt idx="248">
                  <c:v>294</c:v>
                </c:pt>
                <c:pt idx="249">
                  <c:v>295</c:v>
                </c:pt>
                <c:pt idx="250">
                  <c:v>296</c:v>
                </c:pt>
                <c:pt idx="251">
                  <c:v>297</c:v>
                </c:pt>
                <c:pt idx="252">
                  <c:v>298</c:v>
                </c:pt>
                <c:pt idx="253">
                  <c:v>299</c:v>
                </c:pt>
                <c:pt idx="254">
                  <c:v>300</c:v>
                </c:pt>
                <c:pt idx="255">
                  <c:v>301</c:v>
                </c:pt>
                <c:pt idx="256">
                  <c:v>302</c:v>
                </c:pt>
              </c:numCache>
            </c:numRef>
          </c:xVal>
          <c:yVal>
            <c:numRef>
              <c:f>Biogas!$F$52:$F$1088</c:f>
              <c:numCache>
                <c:formatCode>General</c:formatCode>
                <c:ptCount val="1037"/>
                <c:pt idx="0">
                  <c:v>0</c:v>
                </c:pt>
                <c:pt idx="3" formatCode="0.0">
                  <c:v>14.812560000000014</c:v>
                </c:pt>
                <c:pt idx="5" formatCode="0.0">
                  <c:v>49.168948500000013</c:v>
                </c:pt>
                <c:pt idx="7" formatCode="0.0">
                  <c:v>105.75785849999994</c:v>
                </c:pt>
                <c:pt idx="10" formatCode="0.0">
                  <c:v>152.33958599999954</c:v>
                </c:pt>
                <c:pt idx="19" formatCode="0.0">
                  <c:v>290.0232037499988</c:v>
                </c:pt>
                <c:pt idx="28" formatCode="0.0">
                  <c:v>290.0232037499988</c:v>
                </c:pt>
                <c:pt idx="40" formatCode="0.0">
                  <c:v>763.53008396569464</c:v>
                </c:pt>
                <c:pt idx="47" formatCode="0.0">
                  <c:v>996.33517385256619</c:v>
                </c:pt>
                <c:pt idx="54" formatCode="0.0">
                  <c:v>1141.7255698237279</c:v>
                </c:pt>
                <c:pt idx="61" formatCode="0.0">
                  <c:v>1349.6896490035756</c:v>
                </c:pt>
                <c:pt idx="68" formatCode="0.0">
                  <c:v>1487.5868773034101</c:v>
                </c:pt>
                <c:pt idx="75" formatCode="0.0">
                  <c:v>1619.6115706983308</c:v>
                </c:pt>
                <c:pt idx="82" formatCode="0.0">
                  <c:v>1619.6115706983308</c:v>
                </c:pt>
                <c:pt idx="88" formatCode="0.0">
                  <c:v>1749.0596509736981</c:v>
                </c:pt>
                <c:pt idx="95" formatCode="0.0">
                  <c:v>1900.8851315000759</c:v>
                </c:pt>
                <c:pt idx="105" formatCode="0.0">
                  <c:v>2047.992179000076</c:v>
                </c:pt>
                <c:pt idx="116" formatCode="0.0">
                  <c:v>2160.0267459768957</c:v>
                </c:pt>
                <c:pt idx="118" formatCode="0.0">
                  <c:v>2200.1237789260917</c:v>
                </c:pt>
                <c:pt idx="123" formatCode="0.0">
                  <c:v>2333.2808422515645</c:v>
                </c:pt>
                <c:pt idx="126" formatCode="0.0">
                  <c:v>2424.2491972515672</c:v>
                </c:pt>
                <c:pt idx="129" formatCode="0.0">
                  <c:v>2478.603665671566</c:v>
                </c:pt>
                <c:pt idx="131" formatCode="0.0">
                  <c:v>2516.9289787331745</c:v>
                </c:pt>
                <c:pt idx="133" formatCode="0.0">
                  <c:v>2563.9580388038462</c:v>
                </c:pt>
                <c:pt idx="136" formatCode="0.0">
                  <c:v>2632.4048642630987</c:v>
                </c:pt>
                <c:pt idx="138" formatCode="0.0">
                  <c:v>2679.4951035627505</c:v>
                </c:pt>
                <c:pt idx="140" formatCode="0.0">
                  <c:v>2713.1338581717296</c:v>
                </c:pt>
                <c:pt idx="143" formatCode="0.0">
                  <c:v>2770.755047196435</c:v>
                </c:pt>
                <c:pt idx="145" formatCode="0.0">
                  <c:v>2810.1286302458007</c:v>
                </c:pt>
                <c:pt idx="147" formatCode="0.0">
                  <c:v>2859.749757161323</c:v>
                </c:pt>
                <c:pt idx="150" formatCode="0.0">
                  <c:v>2954.33283626608</c:v>
                </c:pt>
                <c:pt idx="152" formatCode="0.0">
                  <c:v>2954.33283626608</c:v>
                </c:pt>
                <c:pt idx="157" formatCode="0.0">
                  <c:v>3093.208658617084</c:v>
                </c:pt>
                <c:pt idx="159" formatCode="0.0">
                  <c:v>3149.6844358277031</c:v>
                </c:pt>
                <c:pt idx="161" formatCode="0.0">
                  <c:v>3222.0471457063909</c:v>
                </c:pt>
                <c:pt idx="164" formatCode="0.0">
                  <c:v>3329.7690305390815</c:v>
                </c:pt>
                <c:pt idx="166" formatCode="0.0">
                  <c:v>3401.5220034477807</c:v>
                </c:pt>
                <c:pt idx="171" formatCode="0.0">
                  <c:v>3624.4807802541713</c:v>
                </c:pt>
                <c:pt idx="178" formatCode="0.0">
                  <c:v>3886.5192534936136</c:v>
                </c:pt>
                <c:pt idx="180" formatCode="0.0">
                  <c:v>3946.3631241130752</c:v>
                </c:pt>
                <c:pt idx="182" formatCode="0.0">
                  <c:v>3946.3631241130752</c:v>
                </c:pt>
                <c:pt idx="185" formatCode="0.0">
                  <c:v>4050.8683322518559</c:v>
                </c:pt>
                <c:pt idx="187" formatCode="0.0">
                  <c:v>4121.4516509396308</c:v>
                </c:pt>
                <c:pt idx="194" formatCode="0.0">
                  <c:v>4309.8963013230214</c:v>
                </c:pt>
                <c:pt idx="196" formatCode="0.0">
                  <c:v>4361.7563201465509</c:v>
                </c:pt>
                <c:pt idx="200" formatCode="0.0">
                  <c:v>4525.7672264020694</c:v>
                </c:pt>
                <c:pt idx="203" formatCode="0.0">
                  <c:v>4623.8147188186385</c:v>
                </c:pt>
                <c:pt idx="206" formatCode="0.0">
                  <c:v>4714.6897604699361</c:v>
                </c:pt>
                <c:pt idx="213" formatCode="0.0">
                  <c:v>4987.7756658256621</c:v>
                </c:pt>
                <c:pt idx="216" formatCode="0.0">
                  <c:v>4987.7756658256621</c:v>
                </c:pt>
                <c:pt idx="220" formatCode="0.0">
                  <c:v>5110.6872814202634</c:v>
                </c:pt>
                <c:pt idx="223" formatCode="0.0">
                  <c:v>5148.1543631344412</c:v>
                </c:pt>
                <c:pt idx="227" formatCode="0.0">
                  <c:v>5233.7131012127284</c:v>
                </c:pt>
                <c:pt idx="231" formatCode="0.0">
                  <c:v>5233.7131012127284</c:v>
                </c:pt>
                <c:pt idx="234" formatCode="0.0">
                  <c:v>5383.0320352114841</c:v>
                </c:pt>
                <c:pt idx="237" formatCode="0.0">
                  <c:v>5383.0320352114841</c:v>
                </c:pt>
                <c:pt idx="241" formatCode="0.0">
                  <c:v>5584.6336281003814</c:v>
                </c:pt>
                <c:pt idx="245" formatCode="0.0">
                  <c:v>5636.2558211220321</c:v>
                </c:pt>
                <c:pt idx="248" formatCode="0.0">
                  <c:v>5751.4872610961074</c:v>
                </c:pt>
                <c:pt idx="251" formatCode="0.0">
                  <c:v>5882.0817864208284</c:v>
                </c:pt>
                <c:pt idx="255" formatCode="0.0">
                  <c:v>6054.738839921728</c:v>
                </c:pt>
                <c:pt idx="262" formatCode="0.00">
                  <c:v>3070.7367122991272</c:v>
                </c:pt>
              </c:numCache>
            </c:numRef>
          </c:yVal>
          <c:smooth val="0"/>
        </c:ser>
        <c:ser>
          <c:idx val="1"/>
          <c:order val="1"/>
          <c:tx>
            <c:v>2</c:v>
          </c:tx>
          <c:spPr>
            <a:ln w="28575">
              <a:noFill/>
            </a:ln>
          </c:spPr>
          <c:xVal>
            <c:numRef>
              <c:f>Biogas!$A$52:$A$1088</c:f>
              <c:numCache>
                <c:formatCode>General</c:formatCode>
                <c:ptCount val="1037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53</c:v>
                </c:pt>
                <c:pt idx="8">
                  <c:v>54</c:v>
                </c:pt>
                <c:pt idx="9">
                  <c:v>55</c:v>
                </c:pt>
                <c:pt idx="10">
                  <c:v>56</c:v>
                </c:pt>
                <c:pt idx="11">
                  <c:v>57</c:v>
                </c:pt>
                <c:pt idx="12">
                  <c:v>58</c:v>
                </c:pt>
                <c:pt idx="13">
                  <c:v>59</c:v>
                </c:pt>
                <c:pt idx="14">
                  <c:v>60</c:v>
                </c:pt>
                <c:pt idx="15">
                  <c:v>61</c:v>
                </c:pt>
                <c:pt idx="16">
                  <c:v>62</c:v>
                </c:pt>
                <c:pt idx="17">
                  <c:v>63</c:v>
                </c:pt>
                <c:pt idx="18">
                  <c:v>64</c:v>
                </c:pt>
                <c:pt idx="19">
                  <c:v>65</c:v>
                </c:pt>
                <c:pt idx="20">
                  <c:v>66</c:v>
                </c:pt>
                <c:pt idx="21">
                  <c:v>67</c:v>
                </c:pt>
                <c:pt idx="22">
                  <c:v>68</c:v>
                </c:pt>
                <c:pt idx="23">
                  <c:v>69</c:v>
                </c:pt>
                <c:pt idx="24">
                  <c:v>70</c:v>
                </c:pt>
                <c:pt idx="25">
                  <c:v>71</c:v>
                </c:pt>
                <c:pt idx="26">
                  <c:v>72</c:v>
                </c:pt>
                <c:pt idx="27">
                  <c:v>73</c:v>
                </c:pt>
                <c:pt idx="28">
                  <c:v>74</c:v>
                </c:pt>
                <c:pt idx="29">
                  <c:v>75</c:v>
                </c:pt>
                <c:pt idx="30">
                  <c:v>76</c:v>
                </c:pt>
                <c:pt idx="31">
                  <c:v>77</c:v>
                </c:pt>
                <c:pt idx="32">
                  <c:v>78</c:v>
                </c:pt>
                <c:pt idx="33">
                  <c:v>79</c:v>
                </c:pt>
                <c:pt idx="34">
                  <c:v>80</c:v>
                </c:pt>
                <c:pt idx="35">
                  <c:v>81</c:v>
                </c:pt>
                <c:pt idx="36">
                  <c:v>82</c:v>
                </c:pt>
                <c:pt idx="37">
                  <c:v>83</c:v>
                </c:pt>
                <c:pt idx="38">
                  <c:v>84</c:v>
                </c:pt>
                <c:pt idx="39">
                  <c:v>85</c:v>
                </c:pt>
                <c:pt idx="40">
                  <c:v>86</c:v>
                </c:pt>
                <c:pt idx="41">
                  <c:v>87</c:v>
                </c:pt>
                <c:pt idx="42">
                  <c:v>88</c:v>
                </c:pt>
                <c:pt idx="43">
                  <c:v>89</c:v>
                </c:pt>
                <c:pt idx="44">
                  <c:v>90</c:v>
                </c:pt>
                <c:pt idx="45">
                  <c:v>91</c:v>
                </c:pt>
                <c:pt idx="46">
                  <c:v>92</c:v>
                </c:pt>
                <c:pt idx="47">
                  <c:v>93</c:v>
                </c:pt>
                <c:pt idx="48">
                  <c:v>94</c:v>
                </c:pt>
                <c:pt idx="49">
                  <c:v>95</c:v>
                </c:pt>
                <c:pt idx="50">
                  <c:v>96</c:v>
                </c:pt>
                <c:pt idx="51">
                  <c:v>97</c:v>
                </c:pt>
                <c:pt idx="52">
                  <c:v>98</c:v>
                </c:pt>
                <c:pt idx="53">
                  <c:v>99</c:v>
                </c:pt>
                <c:pt idx="54">
                  <c:v>100</c:v>
                </c:pt>
                <c:pt idx="55">
                  <c:v>101</c:v>
                </c:pt>
                <c:pt idx="56">
                  <c:v>102</c:v>
                </c:pt>
                <c:pt idx="57">
                  <c:v>103</c:v>
                </c:pt>
                <c:pt idx="58">
                  <c:v>104</c:v>
                </c:pt>
                <c:pt idx="59">
                  <c:v>105</c:v>
                </c:pt>
                <c:pt idx="60">
                  <c:v>106</c:v>
                </c:pt>
                <c:pt idx="61">
                  <c:v>107</c:v>
                </c:pt>
                <c:pt idx="62">
                  <c:v>108</c:v>
                </c:pt>
                <c:pt idx="63">
                  <c:v>109</c:v>
                </c:pt>
                <c:pt idx="64">
                  <c:v>110</c:v>
                </c:pt>
                <c:pt idx="65">
                  <c:v>111</c:v>
                </c:pt>
                <c:pt idx="66">
                  <c:v>112</c:v>
                </c:pt>
                <c:pt idx="67">
                  <c:v>113</c:v>
                </c:pt>
                <c:pt idx="68">
                  <c:v>114</c:v>
                </c:pt>
                <c:pt idx="69">
                  <c:v>115</c:v>
                </c:pt>
                <c:pt idx="70">
                  <c:v>116</c:v>
                </c:pt>
                <c:pt idx="71">
                  <c:v>117</c:v>
                </c:pt>
                <c:pt idx="72">
                  <c:v>118</c:v>
                </c:pt>
                <c:pt idx="73">
                  <c:v>119</c:v>
                </c:pt>
                <c:pt idx="74">
                  <c:v>120</c:v>
                </c:pt>
                <c:pt idx="75">
                  <c:v>121</c:v>
                </c:pt>
                <c:pt idx="76">
                  <c:v>122</c:v>
                </c:pt>
                <c:pt idx="77">
                  <c:v>123</c:v>
                </c:pt>
                <c:pt idx="78">
                  <c:v>124</c:v>
                </c:pt>
                <c:pt idx="79">
                  <c:v>125</c:v>
                </c:pt>
                <c:pt idx="80">
                  <c:v>126</c:v>
                </c:pt>
                <c:pt idx="81">
                  <c:v>127</c:v>
                </c:pt>
                <c:pt idx="82">
                  <c:v>128</c:v>
                </c:pt>
                <c:pt idx="83">
                  <c:v>129</c:v>
                </c:pt>
                <c:pt idx="84">
                  <c:v>130</c:v>
                </c:pt>
                <c:pt idx="85">
                  <c:v>131</c:v>
                </c:pt>
                <c:pt idx="86">
                  <c:v>132</c:v>
                </c:pt>
                <c:pt idx="87">
                  <c:v>133</c:v>
                </c:pt>
                <c:pt idx="88">
                  <c:v>134</c:v>
                </c:pt>
                <c:pt idx="89">
                  <c:v>135</c:v>
                </c:pt>
                <c:pt idx="90">
                  <c:v>136</c:v>
                </c:pt>
                <c:pt idx="91">
                  <c:v>137</c:v>
                </c:pt>
                <c:pt idx="92">
                  <c:v>138</c:v>
                </c:pt>
                <c:pt idx="93">
                  <c:v>139</c:v>
                </c:pt>
                <c:pt idx="94">
                  <c:v>140</c:v>
                </c:pt>
                <c:pt idx="95">
                  <c:v>141</c:v>
                </c:pt>
                <c:pt idx="96">
                  <c:v>142</c:v>
                </c:pt>
                <c:pt idx="97">
                  <c:v>143</c:v>
                </c:pt>
                <c:pt idx="98">
                  <c:v>144</c:v>
                </c:pt>
                <c:pt idx="99">
                  <c:v>145</c:v>
                </c:pt>
                <c:pt idx="100">
                  <c:v>146</c:v>
                </c:pt>
                <c:pt idx="101">
                  <c:v>147</c:v>
                </c:pt>
                <c:pt idx="102">
                  <c:v>148</c:v>
                </c:pt>
                <c:pt idx="103">
                  <c:v>149</c:v>
                </c:pt>
                <c:pt idx="104">
                  <c:v>150</c:v>
                </c:pt>
                <c:pt idx="105">
                  <c:v>151</c:v>
                </c:pt>
                <c:pt idx="106">
                  <c:v>152</c:v>
                </c:pt>
                <c:pt idx="107">
                  <c:v>153</c:v>
                </c:pt>
                <c:pt idx="108">
                  <c:v>154</c:v>
                </c:pt>
                <c:pt idx="109">
                  <c:v>155</c:v>
                </c:pt>
                <c:pt idx="110">
                  <c:v>156</c:v>
                </c:pt>
                <c:pt idx="111">
                  <c:v>157</c:v>
                </c:pt>
                <c:pt idx="112">
                  <c:v>158</c:v>
                </c:pt>
                <c:pt idx="113">
                  <c:v>159</c:v>
                </c:pt>
                <c:pt idx="114">
                  <c:v>160</c:v>
                </c:pt>
                <c:pt idx="115">
                  <c:v>161</c:v>
                </c:pt>
                <c:pt idx="116">
                  <c:v>162</c:v>
                </c:pt>
                <c:pt idx="117">
                  <c:v>163</c:v>
                </c:pt>
                <c:pt idx="118">
                  <c:v>164</c:v>
                </c:pt>
                <c:pt idx="119">
                  <c:v>165</c:v>
                </c:pt>
                <c:pt idx="120">
                  <c:v>166</c:v>
                </c:pt>
                <c:pt idx="121">
                  <c:v>167</c:v>
                </c:pt>
                <c:pt idx="122">
                  <c:v>168</c:v>
                </c:pt>
                <c:pt idx="123">
                  <c:v>169</c:v>
                </c:pt>
                <c:pt idx="124">
                  <c:v>170</c:v>
                </c:pt>
                <c:pt idx="125">
                  <c:v>171</c:v>
                </c:pt>
                <c:pt idx="126">
                  <c:v>172</c:v>
                </c:pt>
                <c:pt idx="127">
                  <c:v>173</c:v>
                </c:pt>
                <c:pt idx="128">
                  <c:v>174</c:v>
                </c:pt>
                <c:pt idx="129">
                  <c:v>175</c:v>
                </c:pt>
                <c:pt idx="130">
                  <c:v>176</c:v>
                </c:pt>
                <c:pt idx="131">
                  <c:v>177</c:v>
                </c:pt>
                <c:pt idx="132">
                  <c:v>178</c:v>
                </c:pt>
                <c:pt idx="133">
                  <c:v>179</c:v>
                </c:pt>
                <c:pt idx="134">
                  <c:v>180</c:v>
                </c:pt>
                <c:pt idx="135">
                  <c:v>181</c:v>
                </c:pt>
                <c:pt idx="136">
                  <c:v>182</c:v>
                </c:pt>
                <c:pt idx="137">
                  <c:v>183</c:v>
                </c:pt>
                <c:pt idx="138">
                  <c:v>184</c:v>
                </c:pt>
                <c:pt idx="139">
                  <c:v>185</c:v>
                </c:pt>
                <c:pt idx="140">
                  <c:v>186</c:v>
                </c:pt>
                <c:pt idx="141">
                  <c:v>187</c:v>
                </c:pt>
                <c:pt idx="142">
                  <c:v>188</c:v>
                </c:pt>
                <c:pt idx="143">
                  <c:v>189</c:v>
                </c:pt>
                <c:pt idx="144">
                  <c:v>190</c:v>
                </c:pt>
                <c:pt idx="145">
                  <c:v>191</c:v>
                </c:pt>
                <c:pt idx="146">
                  <c:v>192</c:v>
                </c:pt>
                <c:pt idx="147">
                  <c:v>193</c:v>
                </c:pt>
                <c:pt idx="148">
                  <c:v>194</c:v>
                </c:pt>
                <c:pt idx="149">
                  <c:v>195</c:v>
                </c:pt>
                <c:pt idx="150">
                  <c:v>196</c:v>
                </c:pt>
                <c:pt idx="151">
                  <c:v>197</c:v>
                </c:pt>
                <c:pt idx="152">
                  <c:v>198</c:v>
                </c:pt>
                <c:pt idx="153">
                  <c:v>199</c:v>
                </c:pt>
                <c:pt idx="154">
                  <c:v>200</c:v>
                </c:pt>
                <c:pt idx="155">
                  <c:v>201</c:v>
                </c:pt>
                <c:pt idx="156">
                  <c:v>202</c:v>
                </c:pt>
                <c:pt idx="157">
                  <c:v>203</c:v>
                </c:pt>
                <c:pt idx="158">
                  <c:v>204</c:v>
                </c:pt>
                <c:pt idx="159">
                  <c:v>205</c:v>
                </c:pt>
                <c:pt idx="160">
                  <c:v>206</c:v>
                </c:pt>
                <c:pt idx="161">
                  <c:v>207</c:v>
                </c:pt>
                <c:pt idx="162">
                  <c:v>208</c:v>
                </c:pt>
                <c:pt idx="163">
                  <c:v>209</c:v>
                </c:pt>
                <c:pt idx="164">
                  <c:v>210</c:v>
                </c:pt>
                <c:pt idx="165">
                  <c:v>211</c:v>
                </c:pt>
                <c:pt idx="166">
                  <c:v>212</c:v>
                </c:pt>
                <c:pt idx="167">
                  <c:v>213</c:v>
                </c:pt>
                <c:pt idx="168">
                  <c:v>214</c:v>
                </c:pt>
                <c:pt idx="169">
                  <c:v>215</c:v>
                </c:pt>
                <c:pt idx="170">
                  <c:v>216</c:v>
                </c:pt>
                <c:pt idx="171">
                  <c:v>217</c:v>
                </c:pt>
                <c:pt idx="172">
                  <c:v>218</c:v>
                </c:pt>
                <c:pt idx="173">
                  <c:v>219</c:v>
                </c:pt>
                <c:pt idx="174">
                  <c:v>220</c:v>
                </c:pt>
                <c:pt idx="175">
                  <c:v>221</c:v>
                </c:pt>
                <c:pt idx="176">
                  <c:v>222</c:v>
                </c:pt>
                <c:pt idx="177">
                  <c:v>223</c:v>
                </c:pt>
                <c:pt idx="178">
                  <c:v>224</c:v>
                </c:pt>
                <c:pt idx="179">
                  <c:v>225</c:v>
                </c:pt>
                <c:pt idx="180">
                  <c:v>226</c:v>
                </c:pt>
                <c:pt idx="181">
                  <c:v>227</c:v>
                </c:pt>
                <c:pt idx="182">
                  <c:v>228</c:v>
                </c:pt>
                <c:pt idx="183">
                  <c:v>229</c:v>
                </c:pt>
                <c:pt idx="184">
                  <c:v>230</c:v>
                </c:pt>
                <c:pt idx="185">
                  <c:v>231</c:v>
                </c:pt>
                <c:pt idx="186">
                  <c:v>232</c:v>
                </c:pt>
                <c:pt idx="187">
                  <c:v>233</c:v>
                </c:pt>
                <c:pt idx="188">
                  <c:v>234</c:v>
                </c:pt>
                <c:pt idx="189">
                  <c:v>235</c:v>
                </c:pt>
                <c:pt idx="190">
                  <c:v>236</c:v>
                </c:pt>
                <c:pt idx="191">
                  <c:v>237</c:v>
                </c:pt>
                <c:pt idx="192">
                  <c:v>238</c:v>
                </c:pt>
                <c:pt idx="193">
                  <c:v>239</c:v>
                </c:pt>
                <c:pt idx="194">
                  <c:v>240</c:v>
                </c:pt>
                <c:pt idx="195">
                  <c:v>241</c:v>
                </c:pt>
                <c:pt idx="196">
                  <c:v>242</c:v>
                </c:pt>
                <c:pt idx="197">
                  <c:v>243</c:v>
                </c:pt>
                <c:pt idx="198">
                  <c:v>244</c:v>
                </c:pt>
                <c:pt idx="199">
                  <c:v>245</c:v>
                </c:pt>
                <c:pt idx="200">
                  <c:v>246</c:v>
                </c:pt>
                <c:pt idx="201">
                  <c:v>247</c:v>
                </c:pt>
                <c:pt idx="202">
                  <c:v>248</c:v>
                </c:pt>
                <c:pt idx="203">
                  <c:v>249</c:v>
                </c:pt>
                <c:pt idx="204">
                  <c:v>250</c:v>
                </c:pt>
                <c:pt idx="205">
                  <c:v>251</c:v>
                </c:pt>
                <c:pt idx="206">
                  <c:v>252</c:v>
                </c:pt>
                <c:pt idx="207">
                  <c:v>253</c:v>
                </c:pt>
                <c:pt idx="208">
                  <c:v>254</c:v>
                </c:pt>
                <c:pt idx="209">
                  <c:v>255</c:v>
                </c:pt>
                <c:pt idx="210">
                  <c:v>256</c:v>
                </c:pt>
                <c:pt idx="211">
                  <c:v>257</c:v>
                </c:pt>
                <c:pt idx="212">
                  <c:v>258</c:v>
                </c:pt>
                <c:pt idx="213">
                  <c:v>259</c:v>
                </c:pt>
                <c:pt idx="214">
                  <c:v>260</c:v>
                </c:pt>
                <c:pt idx="215">
                  <c:v>261</c:v>
                </c:pt>
                <c:pt idx="216">
                  <c:v>262</c:v>
                </c:pt>
                <c:pt idx="217">
                  <c:v>263</c:v>
                </c:pt>
                <c:pt idx="218">
                  <c:v>264</c:v>
                </c:pt>
                <c:pt idx="219">
                  <c:v>265</c:v>
                </c:pt>
                <c:pt idx="220">
                  <c:v>266</c:v>
                </c:pt>
                <c:pt idx="221">
                  <c:v>267</c:v>
                </c:pt>
                <c:pt idx="222">
                  <c:v>268</c:v>
                </c:pt>
                <c:pt idx="223">
                  <c:v>269</c:v>
                </c:pt>
                <c:pt idx="224">
                  <c:v>270</c:v>
                </c:pt>
                <c:pt idx="225">
                  <c:v>271</c:v>
                </c:pt>
                <c:pt idx="226">
                  <c:v>272</c:v>
                </c:pt>
                <c:pt idx="227">
                  <c:v>273</c:v>
                </c:pt>
                <c:pt idx="228">
                  <c:v>274</c:v>
                </c:pt>
                <c:pt idx="229">
                  <c:v>275</c:v>
                </c:pt>
                <c:pt idx="230">
                  <c:v>276</c:v>
                </c:pt>
                <c:pt idx="231">
                  <c:v>277</c:v>
                </c:pt>
                <c:pt idx="232">
                  <c:v>278</c:v>
                </c:pt>
                <c:pt idx="233">
                  <c:v>279</c:v>
                </c:pt>
                <c:pt idx="234">
                  <c:v>280</c:v>
                </c:pt>
                <c:pt idx="235">
                  <c:v>281</c:v>
                </c:pt>
                <c:pt idx="236">
                  <c:v>282</c:v>
                </c:pt>
                <c:pt idx="237">
                  <c:v>283</c:v>
                </c:pt>
                <c:pt idx="238">
                  <c:v>284</c:v>
                </c:pt>
                <c:pt idx="239">
                  <c:v>285</c:v>
                </c:pt>
                <c:pt idx="240">
                  <c:v>286</c:v>
                </c:pt>
                <c:pt idx="241">
                  <c:v>287</c:v>
                </c:pt>
                <c:pt idx="242">
                  <c:v>288</c:v>
                </c:pt>
                <c:pt idx="243">
                  <c:v>289</c:v>
                </c:pt>
                <c:pt idx="244">
                  <c:v>290</c:v>
                </c:pt>
                <c:pt idx="245">
                  <c:v>291</c:v>
                </c:pt>
                <c:pt idx="246">
                  <c:v>292</c:v>
                </c:pt>
                <c:pt idx="247">
                  <c:v>293</c:v>
                </c:pt>
                <c:pt idx="248">
                  <c:v>294</c:v>
                </c:pt>
                <c:pt idx="249">
                  <c:v>295</c:v>
                </c:pt>
                <c:pt idx="250">
                  <c:v>296</c:v>
                </c:pt>
                <c:pt idx="251">
                  <c:v>297</c:v>
                </c:pt>
                <c:pt idx="252">
                  <c:v>298</c:v>
                </c:pt>
                <c:pt idx="253">
                  <c:v>299</c:v>
                </c:pt>
                <c:pt idx="254">
                  <c:v>300</c:v>
                </c:pt>
                <c:pt idx="255">
                  <c:v>301</c:v>
                </c:pt>
                <c:pt idx="256">
                  <c:v>302</c:v>
                </c:pt>
              </c:numCache>
            </c:numRef>
          </c:xVal>
          <c:yVal>
            <c:numRef>
              <c:f>Biogas!$R$52:$R$1088</c:f>
              <c:numCache>
                <c:formatCode>General</c:formatCode>
                <c:ptCount val="1037"/>
                <c:pt idx="0">
                  <c:v>0</c:v>
                </c:pt>
                <c:pt idx="3" formatCode="0.0">
                  <c:v>58.114560000000004</c:v>
                </c:pt>
                <c:pt idx="5" formatCode="0.0">
                  <c:v>97.356188999999958</c:v>
                </c:pt>
                <c:pt idx="7" formatCode="0.0">
                  <c:v>155.68703500000001</c:v>
                </c:pt>
                <c:pt idx="10" formatCode="0.0">
                  <c:v>222.90351999999993</c:v>
                </c:pt>
                <c:pt idx="19" formatCode="0.0">
                  <c:v>307.33662399999969</c:v>
                </c:pt>
                <c:pt idx="28" formatCode="0.0">
                  <c:v>329.79579662923413</c:v>
                </c:pt>
                <c:pt idx="40" formatCode="0.0">
                  <c:v>690.29616245177272</c:v>
                </c:pt>
                <c:pt idx="47" formatCode="0.0">
                  <c:v>862.63470805050952</c:v>
                </c:pt>
                <c:pt idx="54" formatCode="0.0">
                  <c:v>968.34293343248748</c:v>
                </c:pt>
                <c:pt idx="61" formatCode="0.0">
                  <c:v>1138.1211656028668</c:v>
                </c:pt>
                <c:pt idx="68" formatCode="0.0">
                  <c:v>1259.8470706972587</c:v>
                </c:pt>
                <c:pt idx="75" formatCode="0.0">
                  <c:v>1311.4195183947211</c:v>
                </c:pt>
                <c:pt idx="82" formatCode="0.0">
                  <c:v>1494.0629604794208</c:v>
                </c:pt>
                <c:pt idx="88" formatCode="0.0">
                  <c:v>1643.4692495441905</c:v>
                </c:pt>
                <c:pt idx="95" formatCode="0.0">
                  <c:v>1838.9893239597329</c:v>
                </c:pt>
                <c:pt idx="105" formatCode="0.0">
                  <c:v>2096.2272400086053</c:v>
                </c:pt>
                <c:pt idx="116" formatCode="0.0">
                  <c:v>2423.6009078732372</c:v>
                </c:pt>
                <c:pt idx="118" formatCode="0.0">
                  <c:v>2472.8062954374036</c:v>
                </c:pt>
                <c:pt idx="123" formatCode="0.0">
                  <c:v>2625.8310718044754</c:v>
                </c:pt>
                <c:pt idx="126" formatCode="0.0">
                  <c:v>2700.7816037089533</c:v>
                </c:pt>
                <c:pt idx="129" formatCode="0.0">
                  <c:v>2780.6252549301762</c:v>
                </c:pt>
                <c:pt idx="131" formatCode="0.0">
                  <c:v>2839.5951676283362</c:v>
                </c:pt>
                <c:pt idx="133" formatCode="0.0">
                  <c:v>2889.6737723929787</c:v>
                </c:pt>
                <c:pt idx="136" formatCode="0.0">
                  <c:v>2963.7132046229694</c:v>
                </c:pt>
                <c:pt idx="138" formatCode="0.0">
                  <c:v>3013.6833841481248</c:v>
                </c:pt>
                <c:pt idx="140" formatCode="0.0">
                  <c:v>3063.6733061664772</c:v>
                </c:pt>
                <c:pt idx="143" formatCode="0.0">
                  <c:v>3132.7991369485258</c:v>
                </c:pt>
                <c:pt idx="145" formatCode="0.0">
                  <c:v>3182.5598781574045</c:v>
                </c:pt>
                <c:pt idx="147" formatCode="0.0">
                  <c:v>3238.3623059753772</c:v>
                </c:pt>
                <c:pt idx="150" formatCode="0.0">
                  <c:v>3312.1630479669689</c:v>
                </c:pt>
                <c:pt idx="152" formatCode="0.0">
                  <c:v>3372.0159589024061</c:v>
                </c:pt>
                <c:pt idx="157" formatCode="0.0">
                  <c:v>3497.5177786531062</c:v>
                </c:pt>
                <c:pt idx="159" formatCode="0.0">
                  <c:v>3547.2024810740199</c:v>
                </c:pt>
                <c:pt idx="161" formatCode="0.0">
                  <c:v>3619.1535210740262</c:v>
                </c:pt>
                <c:pt idx="164" formatCode="0.0">
                  <c:v>3715.7258495185993</c:v>
                </c:pt>
                <c:pt idx="166" formatCode="0.0">
                  <c:v>3777.8533342631827</c:v>
                </c:pt>
                <c:pt idx="171" formatCode="0.0">
                  <c:v>3977.1507115631716</c:v>
                </c:pt>
                <c:pt idx="178" formatCode="0.0">
                  <c:v>4230.5817277695614</c:v>
                </c:pt>
                <c:pt idx="180" formatCode="0.0">
                  <c:v>4298.0120748731897</c:v>
                </c:pt>
                <c:pt idx="182" formatCode="0.0">
                  <c:v>4373.820218429074</c:v>
                </c:pt>
                <c:pt idx="185" formatCode="0.0">
                  <c:v>4477.4702734605144</c:v>
                </c:pt>
                <c:pt idx="187" formatCode="0.0">
                  <c:v>4556.0202778605144</c:v>
                </c:pt>
                <c:pt idx="194" formatCode="0.0">
                  <c:v>4742.3157273371426</c:v>
                </c:pt>
                <c:pt idx="196" formatCode="0.0">
                  <c:v>4801.2123828034446</c:v>
                </c:pt>
                <c:pt idx="200" formatCode="0.0">
                  <c:v>4934.7715783351168</c:v>
                </c:pt>
                <c:pt idx="203" formatCode="0.0">
                  <c:v>5022.4697122060688</c:v>
                </c:pt>
                <c:pt idx="206" formatCode="0.0">
                  <c:v>5115.1353681161172</c:v>
                </c:pt>
                <c:pt idx="213" formatCode="0.0">
                  <c:v>5349.0686669035522</c:v>
                </c:pt>
                <c:pt idx="216" formatCode="0.0">
                  <c:v>5468.2068713841536</c:v>
                </c:pt>
                <c:pt idx="220" formatCode="0.0">
                  <c:v>5563.567574337304</c:v>
                </c:pt>
                <c:pt idx="223" formatCode="0.0">
                  <c:v>5622.956717676916</c:v>
                </c:pt>
                <c:pt idx="227" formatCode="0.0">
                  <c:v>5709.9510051498146</c:v>
                </c:pt>
                <c:pt idx="231" formatCode="0.0">
                  <c:v>5709.9510051498146</c:v>
                </c:pt>
                <c:pt idx="234" formatCode="0.0">
                  <c:v>5810.4094418298146</c:v>
                </c:pt>
                <c:pt idx="237" formatCode="0.0">
                  <c:v>5923.5873421534525</c:v>
                </c:pt>
                <c:pt idx="241" formatCode="0.0">
                  <c:v>6056.3204190149954</c:v>
                </c:pt>
                <c:pt idx="245" formatCode="0.0">
                  <c:v>6175.3501670550068</c:v>
                </c:pt>
                <c:pt idx="248" formatCode="0.0">
                  <c:v>6266.0840488021295</c:v>
                </c:pt>
                <c:pt idx="251" formatCode="0.0">
                  <c:v>6381.381870475514</c:v>
                </c:pt>
                <c:pt idx="255" formatCode="0.0">
                  <c:v>6540.7883505522705</c:v>
                </c:pt>
                <c:pt idx="262" formatCode="0.00">
                  <c:v>3340.1725385530522</c:v>
                </c:pt>
              </c:numCache>
            </c:numRef>
          </c:yVal>
          <c:smooth val="0"/>
        </c:ser>
        <c:ser>
          <c:idx val="2"/>
          <c:order val="2"/>
          <c:tx>
            <c:v>3</c:v>
          </c:tx>
          <c:spPr>
            <a:ln w="28575">
              <a:noFill/>
            </a:ln>
          </c:spPr>
          <c:xVal>
            <c:numRef>
              <c:f>Biogas!$A$52:$A$1088</c:f>
              <c:numCache>
                <c:formatCode>General</c:formatCode>
                <c:ptCount val="1037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53</c:v>
                </c:pt>
                <c:pt idx="8">
                  <c:v>54</c:v>
                </c:pt>
                <c:pt idx="9">
                  <c:v>55</c:v>
                </c:pt>
                <c:pt idx="10">
                  <c:v>56</c:v>
                </c:pt>
                <c:pt idx="11">
                  <c:v>57</c:v>
                </c:pt>
                <c:pt idx="12">
                  <c:v>58</c:v>
                </c:pt>
                <c:pt idx="13">
                  <c:v>59</c:v>
                </c:pt>
                <c:pt idx="14">
                  <c:v>60</c:v>
                </c:pt>
                <c:pt idx="15">
                  <c:v>61</c:v>
                </c:pt>
                <c:pt idx="16">
                  <c:v>62</c:v>
                </c:pt>
                <c:pt idx="17">
                  <c:v>63</c:v>
                </c:pt>
                <c:pt idx="18">
                  <c:v>64</c:v>
                </c:pt>
                <c:pt idx="19">
                  <c:v>65</c:v>
                </c:pt>
                <c:pt idx="20">
                  <c:v>66</c:v>
                </c:pt>
                <c:pt idx="21">
                  <c:v>67</c:v>
                </c:pt>
                <c:pt idx="22">
                  <c:v>68</c:v>
                </c:pt>
                <c:pt idx="23">
                  <c:v>69</c:v>
                </c:pt>
                <c:pt idx="24">
                  <c:v>70</c:v>
                </c:pt>
                <c:pt idx="25">
                  <c:v>71</c:v>
                </c:pt>
                <c:pt idx="26">
                  <c:v>72</c:v>
                </c:pt>
                <c:pt idx="27">
                  <c:v>73</c:v>
                </c:pt>
                <c:pt idx="28">
                  <c:v>74</c:v>
                </c:pt>
                <c:pt idx="29">
                  <c:v>75</c:v>
                </c:pt>
                <c:pt idx="30">
                  <c:v>76</c:v>
                </c:pt>
                <c:pt idx="31">
                  <c:v>77</c:v>
                </c:pt>
                <c:pt idx="32">
                  <c:v>78</c:v>
                </c:pt>
                <c:pt idx="33">
                  <c:v>79</c:v>
                </c:pt>
                <c:pt idx="34">
                  <c:v>80</c:v>
                </c:pt>
                <c:pt idx="35">
                  <c:v>81</c:v>
                </c:pt>
                <c:pt idx="36">
                  <c:v>82</c:v>
                </c:pt>
                <c:pt idx="37">
                  <c:v>83</c:v>
                </c:pt>
                <c:pt idx="38">
                  <c:v>84</c:v>
                </c:pt>
                <c:pt idx="39">
                  <c:v>85</c:v>
                </c:pt>
                <c:pt idx="40">
                  <c:v>86</c:v>
                </c:pt>
                <c:pt idx="41">
                  <c:v>87</c:v>
                </c:pt>
                <c:pt idx="42">
                  <c:v>88</c:v>
                </c:pt>
                <c:pt idx="43">
                  <c:v>89</c:v>
                </c:pt>
                <c:pt idx="44">
                  <c:v>90</c:v>
                </c:pt>
                <c:pt idx="45">
                  <c:v>91</c:v>
                </c:pt>
                <c:pt idx="46">
                  <c:v>92</c:v>
                </c:pt>
                <c:pt idx="47">
                  <c:v>93</c:v>
                </c:pt>
                <c:pt idx="48">
                  <c:v>94</c:v>
                </c:pt>
                <c:pt idx="49">
                  <c:v>95</c:v>
                </c:pt>
                <c:pt idx="50">
                  <c:v>96</c:v>
                </c:pt>
                <c:pt idx="51">
                  <c:v>97</c:v>
                </c:pt>
                <c:pt idx="52">
                  <c:v>98</c:v>
                </c:pt>
                <c:pt idx="53">
                  <c:v>99</c:v>
                </c:pt>
                <c:pt idx="54">
                  <c:v>100</c:v>
                </c:pt>
                <c:pt idx="55">
                  <c:v>101</c:v>
                </c:pt>
                <c:pt idx="56">
                  <c:v>102</c:v>
                </c:pt>
                <c:pt idx="57">
                  <c:v>103</c:v>
                </c:pt>
                <c:pt idx="58">
                  <c:v>104</c:v>
                </c:pt>
                <c:pt idx="59">
                  <c:v>105</c:v>
                </c:pt>
                <c:pt idx="60">
                  <c:v>106</c:v>
                </c:pt>
                <c:pt idx="61">
                  <c:v>107</c:v>
                </c:pt>
                <c:pt idx="62">
                  <c:v>108</c:v>
                </c:pt>
                <c:pt idx="63">
                  <c:v>109</c:v>
                </c:pt>
                <c:pt idx="64">
                  <c:v>110</c:v>
                </c:pt>
                <c:pt idx="65">
                  <c:v>111</c:v>
                </c:pt>
                <c:pt idx="66">
                  <c:v>112</c:v>
                </c:pt>
                <c:pt idx="67">
                  <c:v>113</c:v>
                </c:pt>
                <c:pt idx="68">
                  <c:v>114</c:v>
                </c:pt>
                <c:pt idx="69">
                  <c:v>115</c:v>
                </c:pt>
                <c:pt idx="70">
                  <c:v>116</c:v>
                </c:pt>
                <c:pt idx="71">
                  <c:v>117</c:v>
                </c:pt>
                <c:pt idx="72">
                  <c:v>118</c:v>
                </c:pt>
                <c:pt idx="73">
                  <c:v>119</c:v>
                </c:pt>
                <c:pt idx="74">
                  <c:v>120</c:v>
                </c:pt>
                <c:pt idx="75">
                  <c:v>121</c:v>
                </c:pt>
                <c:pt idx="76">
                  <c:v>122</c:v>
                </c:pt>
                <c:pt idx="77">
                  <c:v>123</c:v>
                </c:pt>
                <c:pt idx="78">
                  <c:v>124</c:v>
                </c:pt>
                <c:pt idx="79">
                  <c:v>125</c:v>
                </c:pt>
                <c:pt idx="80">
                  <c:v>126</c:v>
                </c:pt>
                <c:pt idx="81">
                  <c:v>127</c:v>
                </c:pt>
                <c:pt idx="82">
                  <c:v>128</c:v>
                </c:pt>
                <c:pt idx="83">
                  <c:v>129</c:v>
                </c:pt>
                <c:pt idx="84">
                  <c:v>130</c:v>
                </c:pt>
                <c:pt idx="85">
                  <c:v>131</c:v>
                </c:pt>
                <c:pt idx="86">
                  <c:v>132</c:v>
                </c:pt>
                <c:pt idx="87">
                  <c:v>133</c:v>
                </c:pt>
                <c:pt idx="88">
                  <c:v>134</c:v>
                </c:pt>
                <c:pt idx="89">
                  <c:v>135</c:v>
                </c:pt>
                <c:pt idx="90">
                  <c:v>136</c:v>
                </c:pt>
                <c:pt idx="91">
                  <c:v>137</c:v>
                </c:pt>
                <c:pt idx="92">
                  <c:v>138</c:v>
                </c:pt>
                <c:pt idx="93">
                  <c:v>139</c:v>
                </c:pt>
                <c:pt idx="94">
                  <c:v>140</c:v>
                </c:pt>
                <c:pt idx="95">
                  <c:v>141</c:v>
                </c:pt>
                <c:pt idx="96">
                  <c:v>142</c:v>
                </c:pt>
                <c:pt idx="97">
                  <c:v>143</c:v>
                </c:pt>
                <c:pt idx="98">
                  <c:v>144</c:v>
                </c:pt>
                <c:pt idx="99">
                  <c:v>145</c:v>
                </c:pt>
                <c:pt idx="100">
                  <c:v>146</c:v>
                </c:pt>
                <c:pt idx="101">
                  <c:v>147</c:v>
                </c:pt>
                <c:pt idx="102">
                  <c:v>148</c:v>
                </c:pt>
                <c:pt idx="103">
                  <c:v>149</c:v>
                </c:pt>
                <c:pt idx="104">
                  <c:v>150</c:v>
                </c:pt>
                <c:pt idx="105">
                  <c:v>151</c:v>
                </c:pt>
                <c:pt idx="106">
                  <c:v>152</c:v>
                </c:pt>
                <c:pt idx="107">
                  <c:v>153</c:v>
                </c:pt>
                <c:pt idx="108">
                  <c:v>154</c:v>
                </c:pt>
                <c:pt idx="109">
                  <c:v>155</c:v>
                </c:pt>
                <c:pt idx="110">
                  <c:v>156</c:v>
                </c:pt>
                <c:pt idx="111">
                  <c:v>157</c:v>
                </c:pt>
                <c:pt idx="112">
                  <c:v>158</c:v>
                </c:pt>
                <c:pt idx="113">
                  <c:v>159</c:v>
                </c:pt>
                <c:pt idx="114">
                  <c:v>160</c:v>
                </c:pt>
                <c:pt idx="115">
                  <c:v>161</c:v>
                </c:pt>
                <c:pt idx="116">
                  <c:v>162</c:v>
                </c:pt>
                <c:pt idx="117">
                  <c:v>163</c:v>
                </c:pt>
                <c:pt idx="118">
                  <c:v>164</c:v>
                </c:pt>
                <c:pt idx="119">
                  <c:v>165</c:v>
                </c:pt>
                <c:pt idx="120">
                  <c:v>166</c:v>
                </c:pt>
                <c:pt idx="121">
                  <c:v>167</c:v>
                </c:pt>
                <c:pt idx="122">
                  <c:v>168</c:v>
                </c:pt>
                <c:pt idx="123">
                  <c:v>169</c:v>
                </c:pt>
                <c:pt idx="124">
                  <c:v>170</c:v>
                </c:pt>
                <c:pt idx="125">
                  <c:v>171</c:v>
                </c:pt>
                <c:pt idx="126">
                  <c:v>172</c:v>
                </c:pt>
                <c:pt idx="127">
                  <c:v>173</c:v>
                </c:pt>
                <c:pt idx="128">
                  <c:v>174</c:v>
                </c:pt>
                <c:pt idx="129">
                  <c:v>175</c:v>
                </c:pt>
                <c:pt idx="130">
                  <c:v>176</c:v>
                </c:pt>
                <c:pt idx="131">
                  <c:v>177</c:v>
                </c:pt>
                <c:pt idx="132">
                  <c:v>178</c:v>
                </c:pt>
                <c:pt idx="133">
                  <c:v>179</c:v>
                </c:pt>
                <c:pt idx="134">
                  <c:v>180</c:v>
                </c:pt>
                <c:pt idx="135">
                  <c:v>181</c:v>
                </c:pt>
                <c:pt idx="136">
                  <c:v>182</c:v>
                </c:pt>
                <c:pt idx="137">
                  <c:v>183</c:v>
                </c:pt>
                <c:pt idx="138">
                  <c:v>184</c:v>
                </c:pt>
                <c:pt idx="139">
                  <c:v>185</c:v>
                </c:pt>
                <c:pt idx="140">
                  <c:v>186</c:v>
                </c:pt>
                <c:pt idx="141">
                  <c:v>187</c:v>
                </c:pt>
                <c:pt idx="142">
                  <c:v>188</c:v>
                </c:pt>
                <c:pt idx="143">
                  <c:v>189</c:v>
                </c:pt>
                <c:pt idx="144">
                  <c:v>190</c:v>
                </c:pt>
                <c:pt idx="145">
                  <c:v>191</c:v>
                </c:pt>
                <c:pt idx="146">
                  <c:v>192</c:v>
                </c:pt>
                <c:pt idx="147">
                  <c:v>193</c:v>
                </c:pt>
                <c:pt idx="148">
                  <c:v>194</c:v>
                </c:pt>
                <c:pt idx="149">
                  <c:v>195</c:v>
                </c:pt>
                <c:pt idx="150">
                  <c:v>196</c:v>
                </c:pt>
                <c:pt idx="151">
                  <c:v>197</c:v>
                </c:pt>
                <c:pt idx="152">
                  <c:v>198</c:v>
                </c:pt>
                <c:pt idx="153">
                  <c:v>199</c:v>
                </c:pt>
                <c:pt idx="154">
                  <c:v>200</c:v>
                </c:pt>
                <c:pt idx="155">
                  <c:v>201</c:v>
                </c:pt>
                <c:pt idx="156">
                  <c:v>202</c:v>
                </c:pt>
                <c:pt idx="157">
                  <c:v>203</c:v>
                </c:pt>
                <c:pt idx="158">
                  <c:v>204</c:v>
                </c:pt>
                <c:pt idx="159">
                  <c:v>205</c:v>
                </c:pt>
                <c:pt idx="160">
                  <c:v>206</c:v>
                </c:pt>
                <c:pt idx="161">
                  <c:v>207</c:v>
                </c:pt>
                <c:pt idx="162">
                  <c:v>208</c:v>
                </c:pt>
                <c:pt idx="163">
                  <c:v>209</c:v>
                </c:pt>
                <c:pt idx="164">
                  <c:v>210</c:v>
                </c:pt>
                <c:pt idx="165">
                  <c:v>211</c:v>
                </c:pt>
                <c:pt idx="166">
                  <c:v>212</c:v>
                </c:pt>
                <c:pt idx="167">
                  <c:v>213</c:v>
                </c:pt>
                <c:pt idx="168">
                  <c:v>214</c:v>
                </c:pt>
                <c:pt idx="169">
                  <c:v>215</c:v>
                </c:pt>
                <c:pt idx="170">
                  <c:v>216</c:v>
                </c:pt>
                <c:pt idx="171">
                  <c:v>217</c:v>
                </c:pt>
                <c:pt idx="172">
                  <c:v>218</c:v>
                </c:pt>
                <c:pt idx="173">
                  <c:v>219</c:v>
                </c:pt>
                <c:pt idx="174">
                  <c:v>220</c:v>
                </c:pt>
                <c:pt idx="175">
                  <c:v>221</c:v>
                </c:pt>
                <c:pt idx="176">
                  <c:v>222</c:v>
                </c:pt>
                <c:pt idx="177">
                  <c:v>223</c:v>
                </c:pt>
                <c:pt idx="178">
                  <c:v>224</c:v>
                </c:pt>
                <c:pt idx="179">
                  <c:v>225</c:v>
                </c:pt>
                <c:pt idx="180">
                  <c:v>226</c:v>
                </c:pt>
                <c:pt idx="181">
                  <c:v>227</c:v>
                </c:pt>
                <c:pt idx="182">
                  <c:v>228</c:v>
                </c:pt>
                <c:pt idx="183">
                  <c:v>229</c:v>
                </c:pt>
                <c:pt idx="184">
                  <c:v>230</c:v>
                </c:pt>
                <c:pt idx="185">
                  <c:v>231</c:v>
                </c:pt>
                <c:pt idx="186">
                  <c:v>232</c:v>
                </c:pt>
                <c:pt idx="187">
                  <c:v>233</c:v>
                </c:pt>
                <c:pt idx="188">
                  <c:v>234</c:v>
                </c:pt>
                <c:pt idx="189">
                  <c:v>235</c:v>
                </c:pt>
                <c:pt idx="190">
                  <c:v>236</c:v>
                </c:pt>
                <c:pt idx="191">
                  <c:v>237</c:v>
                </c:pt>
                <c:pt idx="192">
                  <c:v>238</c:v>
                </c:pt>
                <c:pt idx="193">
                  <c:v>239</c:v>
                </c:pt>
                <c:pt idx="194">
                  <c:v>240</c:v>
                </c:pt>
                <c:pt idx="195">
                  <c:v>241</c:v>
                </c:pt>
                <c:pt idx="196">
                  <c:v>242</c:v>
                </c:pt>
                <c:pt idx="197">
                  <c:v>243</c:v>
                </c:pt>
                <c:pt idx="198">
                  <c:v>244</c:v>
                </c:pt>
                <c:pt idx="199">
                  <c:v>245</c:v>
                </c:pt>
                <c:pt idx="200">
                  <c:v>246</c:v>
                </c:pt>
                <c:pt idx="201">
                  <c:v>247</c:v>
                </c:pt>
                <c:pt idx="202">
                  <c:v>248</c:v>
                </c:pt>
                <c:pt idx="203">
                  <c:v>249</c:v>
                </c:pt>
                <c:pt idx="204">
                  <c:v>250</c:v>
                </c:pt>
                <c:pt idx="205">
                  <c:v>251</c:v>
                </c:pt>
                <c:pt idx="206">
                  <c:v>252</c:v>
                </c:pt>
                <c:pt idx="207">
                  <c:v>253</c:v>
                </c:pt>
                <c:pt idx="208">
                  <c:v>254</c:v>
                </c:pt>
                <c:pt idx="209">
                  <c:v>255</c:v>
                </c:pt>
                <c:pt idx="210">
                  <c:v>256</c:v>
                </c:pt>
                <c:pt idx="211">
                  <c:v>257</c:v>
                </c:pt>
                <c:pt idx="212">
                  <c:v>258</c:v>
                </c:pt>
                <c:pt idx="213">
                  <c:v>259</c:v>
                </c:pt>
                <c:pt idx="214">
                  <c:v>260</c:v>
                </c:pt>
                <c:pt idx="215">
                  <c:v>261</c:v>
                </c:pt>
                <c:pt idx="216">
                  <c:v>262</c:v>
                </c:pt>
                <c:pt idx="217">
                  <c:v>263</c:v>
                </c:pt>
                <c:pt idx="218">
                  <c:v>264</c:v>
                </c:pt>
                <c:pt idx="219">
                  <c:v>265</c:v>
                </c:pt>
                <c:pt idx="220">
                  <c:v>266</c:v>
                </c:pt>
                <c:pt idx="221">
                  <c:v>267</c:v>
                </c:pt>
                <c:pt idx="222">
                  <c:v>268</c:v>
                </c:pt>
                <c:pt idx="223">
                  <c:v>269</c:v>
                </c:pt>
                <c:pt idx="224">
                  <c:v>270</c:v>
                </c:pt>
                <c:pt idx="225">
                  <c:v>271</c:v>
                </c:pt>
                <c:pt idx="226">
                  <c:v>272</c:v>
                </c:pt>
                <c:pt idx="227">
                  <c:v>273</c:v>
                </c:pt>
                <c:pt idx="228">
                  <c:v>274</c:v>
                </c:pt>
                <c:pt idx="229">
                  <c:v>275</c:v>
                </c:pt>
                <c:pt idx="230">
                  <c:v>276</c:v>
                </c:pt>
                <c:pt idx="231">
                  <c:v>277</c:v>
                </c:pt>
                <c:pt idx="232">
                  <c:v>278</c:v>
                </c:pt>
                <c:pt idx="233">
                  <c:v>279</c:v>
                </c:pt>
                <c:pt idx="234">
                  <c:v>280</c:v>
                </c:pt>
                <c:pt idx="235">
                  <c:v>281</c:v>
                </c:pt>
                <c:pt idx="236">
                  <c:v>282</c:v>
                </c:pt>
                <c:pt idx="237">
                  <c:v>283</c:v>
                </c:pt>
                <c:pt idx="238">
                  <c:v>284</c:v>
                </c:pt>
                <c:pt idx="239">
                  <c:v>285</c:v>
                </c:pt>
                <c:pt idx="240">
                  <c:v>286</c:v>
                </c:pt>
                <c:pt idx="241">
                  <c:v>287</c:v>
                </c:pt>
                <c:pt idx="242">
                  <c:v>288</c:v>
                </c:pt>
                <c:pt idx="243">
                  <c:v>289</c:v>
                </c:pt>
                <c:pt idx="244">
                  <c:v>290</c:v>
                </c:pt>
                <c:pt idx="245">
                  <c:v>291</c:v>
                </c:pt>
                <c:pt idx="246">
                  <c:v>292</c:v>
                </c:pt>
                <c:pt idx="247">
                  <c:v>293</c:v>
                </c:pt>
                <c:pt idx="248">
                  <c:v>294</c:v>
                </c:pt>
                <c:pt idx="249">
                  <c:v>295</c:v>
                </c:pt>
                <c:pt idx="250">
                  <c:v>296</c:v>
                </c:pt>
                <c:pt idx="251">
                  <c:v>297</c:v>
                </c:pt>
                <c:pt idx="252">
                  <c:v>298</c:v>
                </c:pt>
                <c:pt idx="253">
                  <c:v>299</c:v>
                </c:pt>
                <c:pt idx="254">
                  <c:v>300</c:v>
                </c:pt>
                <c:pt idx="255">
                  <c:v>301</c:v>
                </c:pt>
                <c:pt idx="256">
                  <c:v>302</c:v>
                </c:pt>
              </c:numCache>
            </c:numRef>
          </c:xVal>
          <c:yVal>
            <c:numRef>
              <c:f>Biogas!$AF$52:$AF$1088</c:f>
              <c:numCache>
                <c:formatCode>General</c:formatCode>
                <c:ptCount val="1037"/>
                <c:pt idx="0">
                  <c:v>0</c:v>
                </c:pt>
                <c:pt idx="3" formatCode="0.0">
                  <c:v>21.800099999999986</c:v>
                </c:pt>
                <c:pt idx="5" formatCode="0.0">
                  <c:v>45.355904999999979</c:v>
                </c:pt>
                <c:pt idx="7" formatCode="0.0">
                  <c:v>99.324378999999638</c:v>
                </c:pt>
                <c:pt idx="10" formatCode="0.0">
                  <c:v>156.91484199999991</c:v>
                </c:pt>
                <c:pt idx="19" formatCode="0.0">
                  <c:v>196.61164599999978</c:v>
                </c:pt>
                <c:pt idx="28" formatCode="0.0">
                  <c:v>250.5237010736175</c:v>
                </c:pt>
                <c:pt idx="40" formatCode="0.0">
                  <c:v>645.38764000695289</c:v>
                </c:pt>
                <c:pt idx="47" formatCode="0.0">
                  <c:v>825.43760999407561</c:v>
                </c:pt>
                <c:pt idx="54" formatCode="0.0">
                  <c:v>970.12759546961058</c:v>
                </c:pt>
                <c:pt idx="61" formatCode="0.0">
                  <c:v>1125.310534028534</c:v>
                </c:pt>
                <c:pt idx="68" formatCode="0.0">
                  <c:v>1218.468074991968</c:v>
                </c:pt>
                <c:pt idx="75" formatCode="0.0">
                  <c:v>1258.3413471012866</c:v>
                </c:pt>
                <c:pt idx="82" formatCode="0.0">
                  <c:v>1444.8524220085546</c:v>
                </c:pt>
                <c:pt idx="88" formatCode="0.0">
                  <c:v>1594.2544300243169</c:v>
                </c:pt>
                <c:pt idx="95" formatCode="0.0">
                  <c:v>1804.5455456438231</c:v>
                </c:pt>
                <c:pt idx="105" formatCode="0.0">
                  <c:v>2178.7953443226347</c:v>
                </c:pt>
                <c:pt idx="116" formatCode="0.0">
                  <c:v>2583.6350855769756</c:v>
                </c:pt>
                <c:pt idx="118" formatCode="0.0">
                  <c:v>2662.273626008795</c:v>
                </c:pt>
                <c:pt idx="123" formatCode="0.0">
                  <c:v>2944.4304612853721</c:v>
                </c:pt>
                <c:pt idx="126" formatCode="0.0">
                  <c:v>3137.0660676057087</c:v>
                </c:pt>
                <c:pt idx="129" formatCode="0.0">
                  <c:v>3379.8947623236677</c:v>
                </c:pt>
                <c:pt idx="131" formatCode="0.0">
                  <c:v>3513.1833742425279</c:v>
                </c:pt>
                <c:pt idx="133" formatCode="0.0">
                  <c:v>3649.0018633790169</c:v>
                </c:pt>
                <c:pt idx="136" formatCode="0.0">
                  <c:v>3854.7409760427345</c:v>
                </c:pt>
                <c:pt idx="138" formatCode="0.0">
                  <c:v>3990.0981212679667</c:v>
                </c:pt>
                <c:pt idx="140" formatCode="0.0">
                  <c:v>4125.0560598469574</c:v>
                </c:pt>
                <c:pt idx="143" formatCode="0.0">
                  <c:v>4323.0445116178544</c:v>
                </c:pt>
                <c:pt idx="145" formatCode="0.0">
                  <c:v>4448.251017151013</c:v>
                </c:pt>
                <c:pt idx="147" formatCode="0.0">
                  <c:v>4573.746066780961</c:v>
                </c:pt>
                <c:pt idx="150" formatCode="0.0">
                  <c:v>4758.470644707304</c:v>
                </c:pt>
                <c:pt idx="152" formatCode="0.0">
                  <c:v>4870.6400143057654</c:v>
                </c:pt>
                <c:pt idx="157" formatCode="0.0">
                  <c:v>5178.0426714372152</c:v>
                </c:pt>
                <c:pt idx="159" formatCode="0.0">
                  <c:v>5301.733896201853</c:v>
                </c:pt>
                <c:pt idx="161" formatCode="0.0">
                  <c:v>5439.5993499464685</c:v>
                </c:pt>
                <c:pt idx="164" formatCode="0.0">
                  <c:v>5651.6969025678218</c:v>
                </c:pt>
                <c:pt idx="166" formatCode="0.0">
                  <c:v>5796.7182684994123</c:v>
                </c:pt>
                <c:pt idx="171" formatCode="0.0">
                  <c:v>6187.5311437140663</c:v>
                </c:pt>
                <c:pt idx="178" formatCode="0.0">
                  <c:v>6723.6184556823546</c:v>
                </c:pt>
                <c:pt idx="180" formatCode="0.0">
                  <c:v>6873.3201230625918</c:v>
                </c:pt>
                <c:pt idx="182" formatCode="0.0">
                  <c:v>7028.7473886363223</c:v>
                </c:pt>
                <c:pt idx="185" formatCode="0.0">
                  <c:v>7259.3015806110134</c:v>
                </c:pt>
                <c:pt idx="187" formatCode="0.0">
                  <c:v>7410.9067746723294</c:v>
                </c:pt>
                <c:pt idx="194" formatCode="0.0">
                  <c:v>8012.8366549502944</c:v>
                </c:pt>
                <c:pt idx="196" formatCode="0.0">
                  <c:v>8205.3439925203711</c:v>
                </c:pt>
                <c:pt idx="200" formatCode="0.0">
                  <c:v>8635.2023973258929</c:v>
                </c:pt>
                <c:pt idx="203" formatCode="0.0">
                  <c:v>8969.4411437891631</c:v>
                </c:pt>
                <c:pt idx="206" formatCode="0.0">
                  <c:v>9326.693534960883</c:v>
                </c:pt>
                <c:pt idx="213" formatCode="0.0">
                  <c:v>10263.62054653202</c:v>
                </c:pt>
                <c:pt idx="216" formatCode="0.0">
                  <c:v>10668.301175460239</c:v>
                </c:pt>
                <c:pt idx="220" formatCode="0.0">
                  <c:v>11109.766778019715</c:v>
                </c:pt>
                <c:pt idx="223" formatCode="0.0">
                  <c:v>11470.912986673846</c:v>
                </c:pt>
                <c:pt idx="227" formatCode="0.0">
                  <c:v>11926.592235873868</c:v>
                </c:pt>
                <c:pt idx="231" formatCode="0.0">
                  <c:v>12378.286785085511</c:v>
                </c:pt>
                <c:pt idx="234" formatCode="0.0">
                  <c:v>12732.633971242656</c:v>
                </c:pt>
                <c:pt idx="237" formatCode="0.0">
                  <c:v>13122.527759498467</c:v>
                </c:pt>
                <c:pt idx="241" formatCode="0.0">
                  <c:v>13630.092511231816</c:v>
                </c:pt>
                <c:pt idx="245" formatCode="0.0">
                  <c:v>14044.081899940509</c:v>
                </c:pt>
                <c:pt idx="248" formatCode="0.0">
                  <c:v>14407.193092449013</c:v>
                </c:pt>
                <c:pt idx="251" formatCode="0.0">
                  <c:v>14757.692993315097</c:v>
                </c:pt>
                <c:pt idx="255" formatCode="0.0">
                  <c:v>15279.249658151373</c:v>
                </c:pt>
                <c:pt idx="262" formatCode="0.00">
                  <c:v>5712.1519744403431</c:v>
                </c:pt>
              </c:numCache>
            </c:numRef>
          </c:yVal>
          <c:smooth val="0"/>
        </c:ser>
        <c:ser>
          <c:idx val="3"/>
          <c:order val="3"/>
          <c:marker>
            <c:symbol val="none"/>
          </c:marker>
          <c:xVal>
            <c:numRef>
              <c:f>GRAFICI_2015!$C$4:$C$5</c:f>
              <c:numCache>
                <c:formatCode>General</c:formatCode>
                <c:ptCount val="2"/>
                <c:pt idx="0">
                  <c:v>74</c:v>
                </c:pt>
                <c:pt idx="1">
                  <c:v>74</c:v>
                </c:pt>
              </c:numCache>
            </c:numRef>
          </c:xVal>
          <c:yVal>
            <c:numRef>
              <c:f>GRAFICI_2015!$D$4:$D$5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ser>
          <c:idx val="4"/>
          <c:order val="4"/>
          <c:marker>
            <c:symbol val="none"/>
          </c:marker>
          <c:xVal>
            <c:numRef>
              <c:f>GRAFICI_2015!$C$6:$C$7</c:f>
              <c:numCache>
                <c:formatCode>General</c:formatCode>
                <c:ptCount val="2"/>
                <c:pt idx="0">
                  <c:v>145</c:v>
                </c:pt>
                <c:pt idx="1">
                  <c:v>145</c:v>
                </c:pt>
              </c:numCache>
            </c:numRef>
          </c:xVal>
          <c:yVal>
            <c:numRef>
              <c:f>GRAFICI_2015!$D$6:$D$7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ser>
          <c:idx val="5"/>
          <c:order val="5"/>
          <c:marker>
            <c:symbol val="none"/>
          </c:marker>
          <c:xVal>
            <c:numRef>
              <c:f>GRAFICI_2015!$C$8:$C$9</c:f>
              <c:numCache>
                <c:formatCode>General</c:formatCode>
                <c:ptCount val="2"/>
                <c:pt idx="0">
                  <c:v>230</c:v>
                </c:pt>
                <c:pt idx="1">
                  <c:v>230</c:v>
                </c:pt>
              </c:numCache>
            </c:numRef>
          </c:xVal>
          <c:yVal>
            <c:numRef>
              <c:f>GRAFICI_2015!$D$8:$D$9</c:f>
              <c:numCache>
                <c:formatCode>General</c:formatCode>
                <c:ptCount val="2"/>
                <c:pt idx="0">
                  <c:v>0</c:v>
                </c:pt>
                <c:pt idx="1">
                  <c:v>50000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513600"/>
        <c:axId val="91515136"/>
      </c:scatterChart>
      <c:valAx>
        <c:axId val="91513600"/>
        <c:scaling>
          <c:orientation val="minMax"/>
          <c:max val="310"/>
          <c:min val="30"/>
        </c:scaling>
        <c:delete val="0"/>
        <c:axPos val="b"/>
        <c:numFmt formatCode="General" sourceLinked="1"/>
        <c:majorTickMark val="out"/>
        <c:minorTickMark val="none"/>
        <c:tickLblPos val="nextTo"/>
        <c:crossAx val="91515136"/>
        <c:crosses val="autoZero"/>
        <c:crossBetween val="midCat"/>
        <c:majorUnit val="20"/>
      </c:valAx>
      <c:valAx>
        <c:axId val="91515136"/>
        <c:scaling>
          <c:orientation val="minMax"/>
          <c:max val="16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[NL CH4] 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91513600"/>
        <c:crosses val="autoZero"/>
        <c:crossBetween val="midCat"/>
        <c:majorUnit val="2000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COD</a:t>
            </a:r>
          </a:p>
        </c:rich>
      </c:tx>
      <c:layout>
        <c:manualLayout>
          <c:xMode val="edge"/>
          <c:yMode val="edge"/>
          <c:x val="0.4691699431610783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946776405536058"/>
          <c:y val="0.13380495260286396"/>
          <c:w val="0.70630175882096857"/>
          <c:h val="0.73148253797625917"/>
        </c:manualLayout>
      </c:layout>
      <c:scatterChart>
        <c:scatterStyle val="lineMarker"/>
        <c:varyColors val="0"/>
        <c:ser>
          <c:idx val="2"/>
          <c:order val="2"/>
          <c:marker>
            <c:symbol val="none"/>
          </c:marker>
          <c:xVal>
            <c:numRef>
              <c:f>GRAFICI!$C$3:$C$4</c:f>
              <c:numCache>
                <c:formatCode>General</c:formatCode>
                <c:ptCount val="2"/>
                <c:pt idx="0">
                  <c:v>55</c:v>
                </c:pt>
                <c:pt idx="1">
                  <c:v>55</c:v>
                </c:pt>
              </c:numCache>
            </c:numRef>
          </c:xVal>
          <c:yVal>
            <c:numRef>
              <c:f>GRAFICI!$D$3:$D$4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GRAFICI!$C$5:$C$6</c:f>
              <c:strCache>
                <c:ptCount val="1"/>
                <c:pt idx="0">
                  <c:v>112 112</c:v>
                </c:pt>
              </c:strCache>
            </c:strRef>
          </c:tx>
          <c:marker>
            <c:symbol val="none"/>
          </c:marker>
          <c:xVal>
            <c:numRef>
              <c:f>GRAFICI!$C$5:$C$6</c:f>
              <c:numCache>
                <c:formatCode>General</c:formatCode>
                <c:ptCount val="2"/>
                <c:pt idx="0">
                  <c:v>112</c:v>
                </c:pt>
                <c:pt idx="1">
                  <c:v>112</c:v>
                </c:pt>
              </c:numCache>
            </c:numRef>
          </c:xVal>
          <c:yVal>
            <c:numRef>
              <c:f>GRAFICI!$D$5:$D$6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4"/>
          <c:order val="4"/>
          <c:marker>
            <c:symbol val="none"/>
          </c:marker>
          <c:xVal>
            <c:numRef>
              <c:f>GRAFICI!$C$7:$C$8</c:f>
              <c:numCache>
                <c:formatCode>General</c:formatCode>
                <c:ptCount val="2"/>
                <c:pt idx="0">
                  <c:v>192</c:v>
                </c:pt>
                <c:pt idx="1">
                  <c:v>192</c:v>
                </c:pt>
              </c:numCache>
            </c:numRef>
          </c:xVal>
          <c:yVal>
            <c:numRef>
              <c:f>GRAFICI!$D$7:$D$8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0"/>
          <c:order val="0"/>
          <c:tx>
            <c:v>IN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Analisi!$D$24:$D$1036</c:f>
              <c:numCache>
                <c:formatCode>General</c:formatCode>
                <c:ptCount val="1013"/>
                <c:pt idx="0">
                  <c:v>19120</c:v>
                </c:pt>
                <c:pt idx="2">
                  <c:v>19120</c:v>
                </c:pt>
                <c:pt idx="4">
                  <c:v>19120</c:v>
                </c:pt>
                <c:pt idx="14">
                  <c:v>20760</c:v>
                </c:pt>
                <c:pt idx="16">
                  <c:v>20760</c:v>
                </c:pt>
                <c:pt idx="18">
                  <c:v>20760</c:v>
                </c:pt>
                <c:pt idx="21">
                  <c:v>22200</c:v>
                </c:pt>
                <c:pt idx="23">
                  <c:v>22200</c:v>
                </c:pt>
                <c:pt idx="25">
                  <c:v>22200</c:v>
                </c:pt>
                <c:pt idx="28">
                  <c:v>14000</c:v>
                </c:pt>
                <c:pt idx="30">
                  <c:v>14000</c:v>
                </c:pt>
                <c:pt idx="32">
                  <c:v>14000</c:v>
                </c:pt>
                <c:pt idx="35" formatCode="0">
                  <c:v>22320</c:v>
                </c:pt>
                <c:pt idx="37">
                  <c:v>22320</c:v>
                </c:pt>
                <c:pt idx="39">
                  <c:v>22320</c:v>
                </c:pt>
                <c:pt idx="42">
                  <c:v>27400</c:v>
                </c:pt>
                <c:pt idx="44">
                  <c:v>27400</c:v>
                </c:pt>
                <c:pt idx="46">
                  <c:v>27400</c:v>
                </c:pt>
                <c:pt idx="49">
                  <c:v>22160</c:v>
                </c:pt>
                <c:pt idx="51">
                  <c:v>22160</c:v>
                </c:pt>
                <c:pt idx="53">
                  <c:v>22160</c:v>
                </c:pt>
                <c:pt idx="58">
                  <c:v>15040</c:v>
                </c:pt>
                <c:pt idx="60">
                  <c:v>15040</c:v>
                </c:pt>
                <c:pt idx="64">
                  <c:v>27440</c:v>
                </c:pt>
                <c:pt idx="67">
                  <c:v>27440</c:v>
                </c:pt>
                <c:pt idx="71">
                  <c:v>30000</c:v>
                </c:pt>
                <c:pt idx="77">
                  <c:v>30000</c:v>
                </c:pt>
                <c:pt idx="81">
                  <c:v>30000</c:v>
                </c:pt>
                <c:pt idx="92">
                  <c:v>30880</c:v>
                </c:pt>
                <c:pt idx="93">
                  <c:v>30880</c:v>
                </c:pt>
                <c:pt idx="94">
                  <c:v>30880</c:v>
                </c:pt>
                <c:pt idx="95">
                  <c:v>30880</c:v>
                </c:pt>
                <c:pt idx="96">
                  <c:v>30880</c:v>
                </c:pt>
                <c:pt idx="97">
                  <c:v>30880</c:v>
                </c:pt>
                <c:pt idx="98">
                  <c:v>30880</c:v>
                </c:pt>
                <c:pt idx="99">
                  <c:v>48480</c:v>
                </c:pt>
                <c:pt idx="100">
                  <c:v>48480</c:v>
                </c:pt>
                <c:pt idx="101">
                  <c:v>48480</c:v>
                </c:pt>
                <c:pt idx="102">
                  <c:v>48480</c:v>
                </c:pt>
                <c:pt idx="103">
                  <c:v>48480</c:v>
                </c:pt>
                <c:pt idx="104">
                  <c:v>48480</c:v>
                </c:pt>
                <c:pt idx="105" formatCode="0">
                  <c:v>39680</c:v>
                </c:pt>
                <c:pt idx="106" formatCode="0">
                  <c:v>39680</c:v>
                </c:pt>
                <c:pt idx="107" formatCode="0">
                  <c:v>39680</c:v>
                </c:pt>
                <c:pt idx="108" formatCode="0">
                  <c:v>39680</c:v>
                </c:pt>
                <c:pt idx="109" formatCode="0">
                  <c:v>39680</c:v>
                </c:pt>
                <c:pt idx="110" formatCode="0">
                  <c:v>39680</c:v>
                </c:pt>
                <c:pt idx="111" formatCode="0">
                  <c:v>39680</c:v>
                </c:pt>
                <c:pt idx="112">
                  <c:v>48160</c:v>
                </c:pt>
                <c:pt idx="113">
                  <c:v>48160</c:v>
                </c:pt>
                <c:pt idx="114">
                  <c:v>48160</c:v>
                </c:pt>
                <c:pt idx="115">
                  <c:v>48160</c:v>
                </c:pt>
                <c:pt idx="116">
                  <c:v>48160</c:v>
                </c:pt>
                <c:pt idx="117">
                  <c:v>48160</c:v>
                </c:pt>
                <c:pt idx="118">
                  <c:v>48160</c:v>
                </c:pt>
                <c:pt idx="119">
                  <c:v>46240</c:v>
                </c:pt>
                <c:pt idx="120">
                  <c:v>46240</c:v>
                </c:pt>
                <c:pt idx="121">
                  <c:v>46240</c:v>
                </c:pt>
                <c:pt idx="122">
                  <c:v>46240</c:v>
                </c:pt>
                <c:pt idx="123">
                  <c:v>46240</c:v>
                </c:pt>
                <c:pt idx="124">
                  <c:v>46240</c:v>
                </c:pt>
                <c:pt idx="125">
                  <c:v>46240</c:v>
                </c:pt>
                <c:pt idx="126">
                  <c:v>44800</c:v>
                </c:pt>
                <c:pt idx="127">
                  <c:v>44800</c:v>
                </c:pt>
                <c:pt idx="128">
                  <c:v>44800</c:v>
                </c:pt>
                <c:pt idx="129">
                  <c:v>44800</c:v>
                </c:pt>
                <c:pt idx="130">
                  <c:v>44800</c:v>
                </c:pt>
                <c:pt idx="131">
                  <c:v>44800</c:v>
                </c:pt>
                <c:pt idx="132">
                  <c:v>44800</c:v>
                </c:pt>
                <c:pt idx="133">
                  <c:v>56400</c:v>
                </c:pt>
                <c:pt idx="134">
                  <c:v>56400</c:v>
                </c:pt>
                <c:pt idx="135">
                  <c:v>56400</c:v>
                </c:pt>
                <c:pt idx="136">
                  <c:v>56400</c:v>
                </c:pt>
                <c:pt idx="137">
                  <c:v>56400</c:v>
                </c:pt>
                <c:pt idx="138">
                  <c:v>56400</c:v>
                </c:pt>
                <c:pt idx="139">
                  <c:v>56400</c:v>
                </c:pt>
                <c:pt idx="140" formatCode="0">
                  <c:v>48400</c:v>
                </c:pt>
                <c:pt idx="141" formatCode="0">
                  <c:v>48400</c:v>
                </c:pt>
                <c:pt idx="142" formatCode="0">
                  <c:v>48400</c:v>
                </c:pt>
                <c:pt idx="143" formatCode="0">
                  <c:v>48400</c:v>
                </c:pt>
                <c:pt idx="144" formatCode="0">
                  <c:v>48400</c:v>
                </c:pt>
                <c:pt idx="145" formatCode="0">
                  <c:v>48400</c:v>
                </c:pt>
                <c:pt idx="146" formatCode="0">
                  <c:v>48400</c:v>
                </c:pt>
                <c:pt idx="147" formatCode="0">
                  <c:v>52000</c:v>
                </c:pt>
                <c:pt idx="148" formatCode="0">
                  <c:v>52000</c:v>
                </c:pt>
                <c:pt idx="149" formatCode="0">
                  <c:v>52000</c:v>
                </c:pt>
                <c:pt idx="150" formatCode="0">
                  <c:v>52000</c:v>
                </c:pt>
                <c:pt idx="151" formatCode="0">
                  <c:v>52000</c:v>
                </c:pt>
                <c:pt idx="152" formatCode="0">
                  <c:v>52000</c:v>
                </c:pt>
                <c:pt idx="153" formatCode="0">
                  <c:v>52000</c:v>
                </c:pt>
                <c:pt idx="154">
                  <c:v>46960</c:v>
                </c:pt>
                <c:pt idx="155">
                  <c:v>46960</c:v>
                </c:pt>
                <c:pt idx="156">
                  <c:v>46960</c:v>
                </c:pt>
                <c:pt idx="157">
                  <c:v>46960</c:v>
                </c:pt>
                <c:pt idx="158">
                  <c:v>46960</c:v>
                </c:pt>
                <c:pt idx="159">
                  <c:v>46960</c:v>
                </c:pt>
                <c:pt idx="160">
                  <c:v>46960</c:v>
                </c:pt>
                <c:pt idx="161">
                  <c:v>55360</c:v>
                </c:pt>
                <c:pt idx="162">
                  <c:v>55360</c:v>
                </c:pt>
                <c:pt idx="163">
                  <c:v>55360</c:v>
                </c:pt>
                <c:pt idx="164">
                  <c:v>55360</c:v>
                </c:pt>
                <c:pt idx="165">
                  <c:v>55360</c:v>
                </c:pt>
                <c:pt idx="166">
                  <c:v>55360</c:v>
                </c:pt>
                <c:pt idx="167">
                  <c:v>55360</c:v>
                </c:pt>
                <c:pt idx="168">
                  <c:v>42000</c:v>
                </c:pt>
                <c:pt idx="169">
                  <c:v>42000</c:v>
                </c:pt>
                <c:pt idx="170">
                  <c:v>42000</c:v>
                </c:pt>
                <c:pt idx="171">
                  <c:v>42000</c:v>
                </c:pt>
                <c:pt idx="172">
                  <c:v>42000</c:v>
                </c:pt>
                <c:pt idx="173">
                  <c:v>42000</c:v>
                </c:pt>
                <c:pt idx="174">
                  <c:v>42000</c:v>
                </c:pt>
                <c:pt idx="175">
                  <c:v>46720</c:v>
                </c:pt>
                <c:pt idx="176">
                  <c:v>46720</c:v>
                </c:pt>
                <c:pt idx="177">
                  <c:v>46720</c:v>
                </c:pt>
                <c:pt idx="178">
                  <c:v>46720</c:v>
                </c:pt>
                <c:pt idx="179">
                  <c:v>46720</c:v>
                </c:pt>
                <c:pt idx="180">
                  <c:v>46720</c:v>
                </c:pt>
                <c:pt idx="181">
                  <c:v>46720</c:v>
                </c:pt>
                <c:pt idx="182">
                  <c:v>46800</c:v>
                </c:pt>
                <c:pt idx="183">
                  <c:v>46800</c:v>
                </c:pt>
                <c:pt idx="184">
                  <c:v>46800</c:v>
                </c:pt>
                <c:pt idx="185">
                  <c:v>46800</c:v>
                </c:pt>
                <c:pt idx="186">
                  <c:v>46800</c:v>
                </c:pt>
                <c:pt idx="187">
                  <c:v>46800</c:v>
                </c:pt>
                <c:pt idx="188">
                  <c:v>46800</c:v>
                </c:pt>
                <c:pt idx="189">
                  <c:v>32000</c:v>
                </c:pt>
                <c:pt idx="190">
                  <c:v>32000</c:v>
                </c:pt>
                <c:pt idx="191">
                  <c:v>32000</c:v>
                </c:pt>
                <c:pt idx="192">
                  <c:v>32000</c:v>
                </c:pt>
                <c:pt idx="193">
                  <c:v>32000</c:v>
                </c:pt>
                <c:pt idx="194">
                  <c:v>32000</c:v>
                </c:pt>
                <c:pt idx="195">
                  <c:v>32000</c:v>
                </c:pt>
                <c:pt idx="196">
                  <c:v>57600</c:v>
                </c:pt>
                <c:pt idx="197">
                  <c:v>57600</c:v>
                </c:pt>
                <c:pt idx="198">
                  <c:v>57600</c:v>
                </c:pt>
                <c:pt idx="199">
                  <c:v>57600</c:v>
                </c:pt>
                <c:pt idx="200">
                  <c:v>57600</c:v>
                </c:pt>
                <c:pt idx="201">
                  <c:v>57600</c:v>
                </c:pt>
                <c:pt idx="202">
                  <c:v>57600</c:v>
                </c:pt>
                <c:pt idx="203">
                  <c:v>63760</c:v>
                </c:pt>
                <c:pt idx="204">
                  <c:v>63760</c:v>
                </c:pt>
                <c:pt idx="205">
                  <c:v>63760</c:v>
                </c:pt>
                <c:pt idx="206">
                  <c:v>63760</c:v>
                </c:pt>
                <c:pt idx="207">
                  <c:v>63760</c:v>
                </c:pt>
                <c:pt idx="208">
                  <c:v>63760</c:v>
                </c:pt>
                <c:pt idx="209">
                  <c:v>63760</c:v>
                </c:pt>
                <c:pt idx="210">
                  <c:v>34800</c:v>
                </c:pt>
                <c:pt idx="211">
                  <c:v>34800</c:v>
                </c:pt>
                <c:pt idx="212">
                  <c:v>34800</c:v>
                </c:pt>
                <c:pt idx="213">
                  <c:v>34800</c:v>
                </c:pt>
                <c:pt idx="214">
                  <c:v>34800</c:v>
                </c:pt>
                <c:pt idx="215">
                  <c:v>34800</c:v>
                </c:pt>
                <c:pt idx="216">
                  <c:v>34800</c:v>
                </c:pt>
                <c:pt idx="223">
                  <c:v>46710.400000000001</c:v>
                </c:pt>
              </c:numCache>
            </c:numRef>
          </c:yVal>
          <c:smooth val="0"/>
        </c:ser>
        <c:ser>
          <c:idx val="1"/>
          <c:order val="1"/>
          <c:tx>
            <c:v>OUT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Analisi!$M$24:$M$1039</c:f>
              <c:numCache>
                <c:formatCode>General</c:formatCode>
                <c:ptCount val="1016"/>
                <c:pt idx="4">
                  <c:v>12000</c:v>
                </c:pt>
                <c:pt idx="11">
                  <c:v>16600</c:v>
                </c:pt>
                <c:pt idx="18">
                  <c:v>16760</c:v>
                </c:pt>
                <c:pt idx="25">
                  <c:v>13080</c:v>
                </c:pt>
                <c:pt idx="32">
                  <c:v>14120</c:v>
                </c:pt>
                <c:pt idx="39">
                  <c:v>13160</c:v>
                </c:pt>
                <c:pt idx="46">
                  <c:v>16960</c:v>
                </c:pt>
                <c:pt idx="53">
                  <c:v>11640</c:v>
                </c:pt>
                <c:pt idx="60">
                  <c:v>15200</c:v>
                </c:pt>
                <c:pt idx="67">
                  <c:v>14280</c:v>
                </c:pt>
                <c:pt idx="81">
                  <c:v>14520</c:v>
                </c:pt>
                <c:pt idx="92">
                  <c:v>12360</c:v>
                </c:pt>
                <c:pt idx="94">
                  <c:v>12380</c:v>
                </c:pt>
                <c:pt idx="99">
                  <c:v>12120</c:v>
                </c:pt>
                <c:pt idx="102">
                  <c:v>14450</c:v>
                </c:pt>
                <c:pt idx="105">
                  <c:v>16780</c:v>
                </c:pt>
                <c:pt idx="107">
                  <c:v>18860</c:v>
                </c:pt>
                <c:pt idx="109">
                  <c:v>16700</c:v>
                </c:pt>
                <c:pt idx="112">
                  <c:v>27684</c:v>
                </c:pt>
                <c:pt idx="114">
                  <c:v>26450</c:v>
                </c:pt>
                <c:pt idx="116">
                  <c:v>28640</c:v>
                </c:pt>
                <c:pt idx="119">
                  <c:v>22960</c:v>
                </c:pt>
                <c:pt idx="121">
                  <c:v>24400</c:v>
                </c:pt>
                <c:pt idx="123">
                  <c:v>19480</c:v>
                </c:pt>
                <c:pt idx="126">
                  <c:v>21280</c:v>
                </c:pt>
                <c:pt idx="128">
                  <c:v>23240</c:v>
                </c:pt>
                <c:pt idx="133">
                  <c:v>21400</c:v>
                </c:pt>
                <c:pt idx="135">
                  <c:v>21080</c:v>
                </c:pt>
                <c:pt idx="137">
                  <c:v>18760</c:v>
                </c:pt>
                <c:pt idx="140">
                  <c:v>20160</c:v>
                </c:pt>
                <c:pt idx="142">
                  <c:v>20640</c:v>
                </c:pt>
                <c:pt idx="147">
                  <c:v>18240</c:v>
                </c:pt>
                <c:pt idx="154">
                  <c:v>20200</c:v>
                </c:pt>
                <c:pt idx="156">
                  <c:v>19800</c:v>
                </c:pt>
                <c:pt idx="158">
                  <c:v>24040</c:v>
                </c:pt>
                <c:pt idx="161">
                  <c:v>22840</c:v>
                </c:pt>
                <c:pt idx="163">
                  <c:v>24440</c:v>
                </c:pt>
                <c:pt idx="170">
                  <c:v>27532.799999999996</c:v>
                </c:pt>
                <c:pt idx="172">
                  <c:v>22963.199999999939</c:v>
                </c:pt>
                <c:pt idx="176">
                  <c:v>24240.000000000004</c:v>
                </c:pt>
                <c:pt idx="179">
                  <c:v>23440</c:v>
                </c:pt>
                <c:pt idx="182">
                  <c:v>21240</c:v>
                </c:pt>
                <c:pt idx="189">
                  <c:v>20480</c:v>
                </c:pt>
                <c:pt idx="192">
                  <c:v>19400</c:v>
                </c:pt>
                <c:pt idx="196">
                  <c:v>20280</c:v>
                </c:pt>
                <c:pt idx="199">
                  <c:v>19680</c:v>
                </c:pt>
                <c:pt idx="203">
                  <c:v>18960</c:v>
                </c:pt>
                <c:pt idx="206">
                  <c:v>17560</c:v>
                </c:pt>
                <c:pt idx="210">
                  <c:v>24000</c:v>
                </c:pt>
                <c:pt idx="213">
                  <c:v>22320</c:v>
                </c:pt>
                <c:pt idx="217">
                  <c:v>23960</c:v>
                </c:pt>
                <c:pt idx="223">
                  <c:v>20807.179487179452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615616"/>
        <c:axId val="91617152"/>
      </c:scatterChart>
      <c:valAx>
        <c:axId val="91615616"/>
        <c:scaling>
          <c:orientation val="minMax"/>
          <c:max val="250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91617152"/>
        <c:crosses val="autoZero"/>
        <c:crossBetween val="midCat"/>
        <c:majorUnit val="20"/>
      </c:valAx>
      <c:valAx>
        <c:axId val="91617152"/>
        <c:scaling>
          <c:orientation val="minMax"/>
          <c:max val="7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[mg/l]</a:t>
                </a:r>
              </a:p>
            </c:rich>
          </c:tx>
          <c:layout>
            <c:manualLayout>
              <c:xMode val="edge"/>
              <c:yMode val="edge"/>
              <c:x val="0"/>
              <c:y val="0.4157026203437713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1615616"/>
        <c:crosses val="autoZero"/>
        <c:crossBetween val="midCat"/>
        <c:majorUnit val="10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SSV</a:t>
            </a:r>
          </a:p>
        </c:rich>
      </c:tx>
      <c:layout>
        <c:manualLayout>
          <c:xMode val="edge"/>
          <c:yMode val="edge"/>
          <c:x val="0.47926703864003678"/>
          <c:y val="4.637682006195504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356386327445098"/>
          <c:y val="0.1635820494419539"/>
          <c:w val="0.72315691774988111"/>
          <c:h val="0.72023641517309045"/>
        </c:manualLayout>
      </c:layout>
      <c:scatterChart>
        <c:scatterStyle val="lineMarker"/>
        <c:varyColors val="0"/>
        <c:ser>
          <c:idx val="2"/>
          <c:order val="2"/>
          <c:marker>
            <c:symbol val="none"/>
          </c:marker>
          <c:xVal>
            <c:numRef>
              <c:f>GRAFICI!$C$3:$C$4</c:f>
              <c:numCache>
                <c:formatCode>General</c:formatCode>
                <c:ptCount val="2"/>
                <c:pt idx="0">
                  <c:v>55</c:v>
                </c:pt>
                <c:pt idx="1">
                  <c:v>55</c:v>
                </c:pt>
              </c:numCache>
            </c:numRef>
          </c:xVal>
          <c:yVal>
            <c:numRef>
              <c:f>GRAFICI!$D$3:$D$4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GRAFICI!$C$5:$C$6</c:f>
              <c:strCache>
                <c:ptCount val="1"/>
                <c:pt idx="0">
                  <c:v>112 112</c:v>
                </c:pt>
              </c:strCache>
            </c:strRef>
          </c:tx>
          <c:marker>
            <c:symbol val="none"/>
          </c:marker>
          <c:xVal>
            <c:numRef>
              <c:f>GRAFICI!$C$5:$C$6</c:f>
              <c:numCache>
                <c:formatCode>General</c:formatCode>
                <c:ptCount val="2"/>
                <c:pt idx="0">
                  <c:v>112</c:v>
                </c:pt>
                <c:pt idx="1">
                  <c:v>112</c:v>
                </c:pt>
              </c:numCache>
            </c:numRef>
          </c:xVal>
          <c:yVal>
            <c:numRef>
              <c:f>GRAFICI!$D$5:$D$6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4"/>
          <c:order val="4"/>
          <c:marker>
            <c:symbol val="none"/>
          </c:marker>
          <c:xVal>
            <c:numRef>
              <c:f>GRAFICI!$C$7:$C$8</c:f>
              <c:numCache>
                <c:formatCode>General</c:formatCode>
                <c:ptCount val="2"/>
                <c:pt idx="0">
                  <c:v>192</c:v>
                </c:pt>
                <c:pt idx="1">
                  <c:v>192</c:v>
                </c:pt>
              </c:numCache>
            </c:numRef>
          </c:xVal>
          <c:yVal>
            <c:numRef>
              <c:f>GRAFICI!$D$7:$D$8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0"/>
          <c:order val="0"/>
          <c:tx>
            <c:v>IN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Analisi!$G$24:$G$1036</c:f>
              <c:numCache>
                <c:formatCode>General</c:formatCode>
                <c:ptCount val="1013"/>
                <c:pt idx="0" formatCode="0">
                  <c:v>18930.693069306853</c:v>
                </c:pt>
                <c:pt idx="2" formatCode="0">
                  <c:v>18930.693069306853</c:v>
                </c:pt>
                <c:pt idx="4" formatCode="0">
                  <c:v>14121.403032963941</c:v>
                </c:pt>
                <c:pt idx="14" formatCode="0">
                  <c:v>12581.818181818182</c:v>
                </c:pt>
                <c:pt idx="16" formatCode="0">
                  <c:v>12581.818181818182</c:v>
                </c:pt>
                <c:pt idx="18" formatCode="0">
                  <c:v>12561.341073075524</c:v>
                </c:pt>
                <c:pt idx="21" formatCode="0">
                  <c:v>13454.545454545456</c:v>
                </c:pt>
                <c:pt idx="23" formatCode="0">
                  <c:v>13454.545454545456</c:v>
                </c:pt>
                <c:pt idx="25" formatCode="0">
                  <c:v>13417.130144605271</c:v>
                </c:pt>
                <c:pt idx="28" formatCode="0">
                  <c:v>8484.8484848484859</c:v>
                </c:pt>
                <c:pt idx="30" formatCode="0">
                  <c:v>8484.8484848484859</c:v>
                </c:pt>
                <c:pt idx="32" formatCode="0">
                  <c:v>8468.4568656494794</c:v>
                </c:pt>
                <c:pt idx="35" formatCode="0">
                  <c:v>13863.354037267045</c:v>
                </c:pt>
                <c:pt idx="37" formatCode="0">
                  <c:v>13863.354037267045</c:v>
                </c:pt>
                <c:pt idx="39" formatCode="0">
                  <c:v>13858.195224477553</c:v>
                </c:pt>
                <c:pt idx="42" formatCode="0">
                  <c:v>15930.232558139598</c:v>
                </c:pt>
                <c:pt idx="44" formatCode="0">
                  <c:v>15930.232558139598</c:v>
                </c:pt>
                <c:pt idx="46" formatCode="0">
                  <c:v>15940.26316497548</c:v>
                </c:pt>
                <c:pt idx="49" formatCode="0">
                  <c:v>12139.999999999864</c:v>
                </c:pt>
                <c:pt idx="51" formatCode="0">
                  <c:v>12139.999999999864</c:v>
                </c:pt>
                <c:pt idx="53" formatCode="0">
                  <c:v>12139.999999999864</c:v>
                </c:pt>
                <c:pt idx="58" formatCode="0">
                  <c:v>8800.0000000000891</c:v>
                </c:pt>
                <c:pt idx="60" formatCode="0">
                  <c:v>8800.0000000000891</c:v>
                </c:pt>
                <c:pt idx="64" formatCode="0">
                  <c:v>15352.266666666845</c:v>
                </c:pt>
                <c:pt idx="67" formatCode="0">
                  <c:v>15352.266666666845</c:v>
                </c:pt>
                <c:pt idx="71" formatCode="0">
                  <c:v>15760.000000000215</c:v>
                </c:pt>
                <c:pt idx="77" formatCode="0">
                  <c:v>15760.000000000215</c:v>
                </c:pt>
                <c:pt idx="81" formatCode="0">
                  <c:v>15760.000000000215</c:v>
                </c:pt>
                <c:pt idx="92" formatCode="0">
                  <c:v>17166.666666666682</c:v>
                </c:pt>
                <c:pt idx="93" formatCode="0">
                  <c:v>17166.666666666682</c:v>
                </c:pt>
                <c:pt idx="94" formatCode="0">
                  <c:v>17166.666666666682</c:v>
                </c:pt>
                <c:pt idx="95" formatCode="0">
                  <c:v>17166.666666666682</c:v>
                </c:pt>
                <c:pt idx="96" formatCode="0">
                  <c:v>17166.666666666682</c:v>
                </c:pt>
                <c:pt idx="97" formatCode="0">
                  <c:v>17166.666666666682</c:v>
                </c:pt>
                <c:pt idx="98" formatCode="0">
                  <c:v>17166.666666666682</c:v>
                </c:pt>
                <c:pt idx="99" formatCode="0">
                  <c:v>22600.000000000142</c:v>
                </c:pt>
                <c:pt idx="100" formatCode="0">
                  <c:v>22600.000000000142</c:v>
                </c:pt>
                <c:pt idx="101" formatCode="0">
                  <c:v>22600.000000000142</c:v>
                </c:pt>
                <c:pt idx="102" formatCode="0">
                  <c:v>22600.000000000142</c:v>
                </c:pt>
                <c:pt idx="103" formatCode="0">
                  <c:v>22600.000000000142</c:v>
                </c:pt>
                <c:pt idx="104" formatCode="0">
                  <c:v>22600.000000000142</c:v>
                </c:pt>
                <c:pt idx="105" formatCode="0">
                  <c:v>23713.333333333252</c:v>
                </c:pt>
                <c:pt idx="106" formatCode="0">
                  <c:v>23713.333333333252</c:v>
                </c:pt>
                <c:pt idx="107" formatCode="0">
                  <c:v>23713.333333333252</c:v>
                </c:pt>
                <c:pt idx="108" formatCode="0">
                  <c:v>23713.333333333252</c:v>
                </c:pt>
                <c:pt idx="109" formatCode="0">
                  <c:v>23713.333333333252</c:v>
                </c:pt>
                <c:pt idx="110" formatCode="0">
                  <c:v>23713.333333333252</c:v>
                </c:pt>
                <c:pt idx="111" formatCode="0">
                  <c:v>23713.333333333252</c:v>
                </c:pt>
                <c:pt idx="112" formatCode="0">
                  <c:v>25093.333333333296</c:v>
                </c:pt>
                <c:pt idx="113" formatCode="0">
                  <c:v>25093.333333333296</c:v>
                </c:pt>
                <c:pt idx="114" formatCode="0">
                  <c:v>25093.333333333296</c:v>
                </c:pt>
                <c:pt idx="115" formatCode="0">
                  <c:v>25093.333333333296</c:v>
                </c:pt>
                <c:pt idx="116" formatCode="0">
                  <c:v>25093.333333333296</c:v>
                </c:pt>
                <c:pt idx="117" formatCode="0">
                  <c:v>25093.333333333296</c:v>
                </c:pt>
                <c:pt idx="118" formatCode="0">
                  <c:v>25093.333333333296</c:v>
                </c:pt>
                <c:pt idx="119" formatCode="0">
                  <c:v>24759.999999999851</c:v>
                </c:pt>
                <c:pt idx="120" formatCode="0">
                  <c:v>24759.999999999851</c:v>
                </c:pt>
                <c:pt idx="121" formatCode="0">
                  <c:v>24759.999999999851</c:v>
                </c:pt>
                <c:pt idx="122" formatCode="0">
                  <c:v>24759.999999999851</c:v>
                </c:pt>
                <c:pt idx="123" formatCode="0">
                  <c:v>24759.999999999851</c:v>
                </c:pt>
                <c:pt idx="124" formatCode="0">
                  <c:v>24759.999999999851</c:v>
                </c:pt>
                <c:pt idx="125" formatCode="0">
                  <c:v>24759.999999999851</c:v>
                </c:pt>
                <c:pt idx="126" formatCode="0">
                  <c:v>23706.666666666551</c:v>
                </c:pt>
                <c:pt idx="127" formatCode="0">
                  <c:v>23706.666666666551</c:v>
                </c:pt>
                <c:pt idx="128" formatCode="0">
                  <c:v>23706.666666666551</c:v>
                </c:pt>
                <c:pt idx="129" formatCode="0">
                  <c:v>23706.666666666551</c:v>
                </c:pt>
                <c:pt idx="130" formatCode="0">
                  <c:v>23706.666666666551</c:v>
                </c:pt>
                <c:pt idx="131" formatCode="0">
                  <c:v>23706.666666666551</c:v>
                </c:pt>
                <c:pt idx="132" formatCode="0">
                  <c:v>23706.666666666551</c:v>
                </c:pt>
                <c:pt idx="133" formatCode="0">
                  <c:v>30326.666666666522</c:v>
                </c:pt>
                <c:pt idx="134" formatCode="0">
                  <c:v>30326.666666666522</c:v>
                </c:pt>
                <c:pt idx="135" formatCode="0">
                  <c:v>30326.666666666522</c:v>
                </c:pt>
                <c:pt idx="136" formatCode="0">
                  <c:v>30326.666666666522</c:v>
                </c:pt>
                <c:pt idx="137" formatCode="0">
                  <c:v>30326.666666666522</c:v>
                </c:pt>
                <c:pt idx="138" formatCode="0">
                  <c:v>30326.666666666522</c:v>
                </c:pt>
                <c:pt idx="139" formatCode="0">
                  <c:v>30326.666666666522</c:v>
                </c:pt>
                <c:pt idx="140" formatCode="0">
                  <c:v>24393.333333333296</c:v>
                </c:pt>
                <c:pt idx="141" formatCode="0">
                  <c:v>24393.333333333296</c:v>
                </c:pt>
                <c:pt idx="142" formatCode="0">
                  <c:v>24393.333333333296</c:v>
                </c:pt>
                <c:pt idx="143" formatCode="0">
                  <c:v>24393.333333333296</c:v>
                </c:pt>
                <c:pt idx="144" formatCode="0">
                  <c:v>24393.333333333296</c:v>
                </c:pt>
                <c:pt idx="145" formatCode="0">
                  <c:v>24393.333333333296</c:v>
                </c:pt>
                <c:pt idx="146" formatCode="0">
                  <c:v>24393.333333333296</c:v>
                </c:pt>
                <c:pt idx="147" formatCode="0">
                  <c:v>27873.333333333256</c:v>
                </c:pt>
                <c:pt idx="148" formatCode="0">
                  <c:v>27873.333333333256</c:v>
                </c:pt>
                <c:pt idx="149" formatCode="0">
                  <c:v>27873.333333333256</c:v>
                </c:pt>
                <c:pt idx="150" formatCode="0">
                  <c:v>27873.333333333256</c:v>
                </c:pt>
                <c:pt idx="151" formatCode="0">
                  <c:v>27873.333333333256</c:v>
                </c:pt>
                <c:pt idx="152" formatCode="0">
                  <c:v>27873.333333333256</c:v>
                </c:pt>
                <c:pt idx="153" formatCode="0">
                  <c:v>27873.333333333256</c:v>
                </c:pt>
                <c:pt idx="154" formatCode="0">
                  <c:v>24746.666666666504</c:v>
                </c:pt>
                <c:pt idx="155" formatCode="0">
                  <c:v>24746.666666666504</c:v>
                </c:pt>
                <c:pt idx="156" formatCode="0">
                  <c:v>24746.666666666504</c:v>
                </c:pt>
                <c:pt idx="157" formatCode="0">
                  <c:v>24746.666666666504</c:v>
                </c:pt>
                <c:pt idx="158" formatCode="0">
                  <c:v>24746.666666666504</c:v>
                </c:pt>
                <c:pt idx="159" formatCode="0">
                  <c:v>24746.666666666504</c:v>
                </c:pt>
                <c:pt idx="160" formatCode="0">
                  <c:v>24746.666666666504</c:v>
                </c:pt>
                <c:pt idx="161" formatCode="0">
                  <c:v>29800.000000000182</c:v>
                </c:pt>
                <c:pt idx="162" formatCode="0">
                  <c:v>29800.000000000182</c:v>
                </c:pt>
                <c:pt idx="163" formatCode="0">
                  <c:v>29800.000000000182</c:v>
                </c:pt>
                <c:pt idx="164" formatCode="0">
                  <c:v>29800.000000000182</c:v>
                </c:pt>
                <c:pt idx="165" formatCode="0">
                  <c:v>29800.000000000182</c:v>
                </c:pt>
                <c:pt idx="166" formatCode="0">
                  <c:v>29800.000000000182</c:v>
                </c:pt>
                <c:pt idx="167" formatCode="0">
                  <c:v>29800.000000000182</c:v>
                </c:pt>
                <c:pt idx="168" formatCode="0">
                  <c:v>20500.000000000062</c:v>
                </c:pt>
                <c:pt idx="169" formatCode="0">
                  <c:v>20500.000000000062</c:v>
                </c:pt>
                <c:pt idx="170" formatCode="0">
                  <c:v>20500.000000000062</c:v>
                </c:pt>
                <c:pt idx="171" formatCode="0">
                  <c:v>20500.000000000062</c:v>
                </c:pt>
                <c:pt idx="172" formatCode="0">
                  <c:v>20500.000000000062</c:v>
                </c:pt>
                <c:pt idx="173" formatCode="0">
                  <c:v>20500.000000000062</c:v>
                </c:pt>
                <c:pt idx="174" formatCode="0">
                  <c:v>20500.000000000062</c:v>
                </c:pt>
                <c:pt idx="175" formatCode="0">
                  <c:v>25686.666666666712</c:v>
                </c:pt>
                <c:pt idx="176" formatCode="0">
                  <c:v>25686.666666666712</c:v>
                </c:pt>
                <c:pt idx="177" formatCode="0">
                  <c:v>25686.666666666712</c:v>
                </c:pt>
                <c:pt idx="178" formatCode="0">
                  <c:v>25686.666666666712</c:v>
                </c:pt>
                <c:pt idx="179" formatCode="0">
                  <c:v>25686.666666666712</c:v>
                </c:pt>
                <c:pt idx="180" formatCode="0">
                  <c:v>25686.666666666712</c:v>
                </c:pt>
                <c:pt idx="181" formatCode="0">
                  <c:v>25686.666666666712</c:v>
                </c:pt>
                <c:pt idx="182" formatCode="0">
                  <c:v>21180.000000000116</c:v>
                </c:pt>
                <c:pt idx="183" formatCode="0">
                  <c:v>21180.000000000116</c:v>
                </c:pt>
                <c:pt idx="184" formatCode="0">
                  <c:v>21180.000000000116</c:v>
                </c:pt>
                <c:pt idx="185" formatCode="0">
                  <c:v>21180.000000000116</c:v>
                </c:pt>
                <c:pt idx="186" formatCode="0">
                  <c:v>21180.000000000116</c:v>
                </c:pt>
                <c:pt idx="187" formatCode="0">
                  <c:v>21180.000000000116</c:v>
                </c:pt>
                <c:pt idx="188" formatCode="0">
                  <c:v>21180.000000000116</c:v>
                </c:pt>
                <c:pt idx="189" formatCode="0">
                  <c:v>18420.000000000156</c:v>
                </c:pt>
                <c:pt idx="190" formatCode="0">
                  <c:v>18420.000000000156</c:v>
                </c:pt>
                <c:pt idx="191" formatCode="0">
                  <c:v>18420.000000000156</c:v>
                </c:pt>
                <c:pt idx="192" formatCode="0">
                  <c:v>18420.000000000156</c:v>
                </c:pt>
                <c:pt idx="193" formatCode="0">
                  <c:v>18420.000000000156</c:v>
                </c:pt>
                <c:pt idx="194" formatCode="0">
                  <c:v>18420.000000000156</c:v>
                </c:pt>
                <c:pt idx="195" formatCode="0">
                  <c:v>18420.000000000156</c:v>
                </c:pt>
                <c:pt idx="196" formatCode="0">
                  <c:v>24826.666666666551</c:v>
                </c:pt>
                <c:pt idx="197" formatCode="0">
                  <c:v>24826.666666666551</c:v>
                </c:pt>
                <c:pt idx="198" formatCode="0">
                  <c:v>24826.666666666551</c:v>
                </c:pt>
                <c:pt idx="199" formatCode="0">
                  <c:v>24826.666666666551</c:v>
                </c:pt>
                <c:pt idx="200" formatCode="0">
                  <c:v>24826.666666666551</c:v>
                </c:pt>
                <c:pt idx="201" formatCode="0">
                  <c:v>24826.666666666551</c:v>
                </c:pt>
                <c:pt idx="202" formatCode="0">
                  <c:v>24826.666666666551</c:v>
                </c:pt>
                <c:pt idx="203" formatCode="0">
                  <c:v>29639.999999999847</c:v>
                </c:pt>
                <c:pt idx="204" formatCode="0">
                  <c:v>29639.999999999847</c:v>
                </c:pt>
                <c:pt idx="205" formatCode="0">
                  <c:v>29639.999999999847</c:v>
                </c:pt>
                <c:pt idx="206" formatCode="0">
                  <c:v>29639.999999999847</c:v>
                </c:pt>
                <c:pt idx="207" formatCode="0">
                  <c:v>29639.999999999847</c:v>
                </c:pt>
                <c:pt idx="208" formatCode="0">
                  <c:v>29639.999999999847</c:v>
                </c:pt>
                <c:pt idx="209" formatCode="0">
                  <c:v>29639.999999999847</c:v>
                </c:pt>
                <c:pt idx="210" formatCode="0">
                  <c:v>19650.000000000036</c:v>
                </c:pt>
                <c:pt idx="211" formatCode="0">
                  <c:v>19650.000000000036</c:v>
                </c:pt>
                <c:pt idx="212" formatCode="0">
                  <c:v>19650.000000000036</c:v>
                </c:pt>
                <c:pt idx="213" formatCode="0">
                  <c:v>19650.000000000036</c:v>
                </c:pt>
                <c:pt idx="214" formatCode="0">
                  <c:v>19650.000000000036</c:v>
                </c:pt>
                <c:pt idx="215" formatCode="0">
                  <c:v>19650.000000000036</c:v>
                </c:pt>
                <c:pt idx="216" formatCode="0">
                  <c:v>19650.000000000036</c:v>
                </c:pt>
                <c:pt idx="223">
                  <c:v>24127.86666666664</c:v>
                </c:pt>
              </c:numCache>
            </c:numRef>
          </c:yVal>
          <c:smooth val="0"/>
        </c:ser>
        <c:ser>
          <c:idx val="1"/>
          <c:order val="1"/>
          <c:tx>
            <c:v>OUT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Analisi!$P$24:$P$1039</c:f>
              <c:numCache>
                <c:formatCode>General</c:formatCode>
                <c:ptCount val="1016"/>
                <c:pt idx="4" formatCode="0">
                  <c:v>9967</c:v>
                </c:pt>
                <c:pt idx="11" formatCode="0">
                  <c:v>11766.666666666943</c:v>
                </c:pt>
                <c:pt idx="18" formatCode="0">
                  <c:v>11153.333333333389</c:v>
                </c:pt>
                <c:pt idx="25" formatCode="0">
                  <c:v>8693.3333333334431</c:v>
                </c:pt>
                <c:pt idx="32" formatCode="0">
                  <c:v>9393.333333333705</c:v>
                </c:pt>
                <c:pt idx="39" formatCode="0">
                  <c:v>9010.000000000311</c:v>
                </c:pt>
                <c:pt idx="46" formatCode="0">
                  <c:v>10809.999999999645</c:v>
                </c:pt>
                <c:pt idx="53" formatCode="0">
                  <c:v>7253.3333333334795</c:v>
                </c:pt>
                <c:pt idx="60" formatCode="0">
                  <c:v>9053.3333333335431</c:v>
                </c:pt>
                <c:pt idx="67" formatCode="0">
                  <c:v>9069.0666666667421</c:v>
                </c:pt>
                <c:pt idx="81" formatCode="0">
                  <c:v>8520.00000000004</c:v>
                </c:pt>
                <c:pt idx="92" formatCode="0">
                  <c:v>7386.6666666667725</c:v>
                </c:pt>
                <c:pt idx="94" formatCode="0">
                  <c:v>7553.3333333332475</c:v>
                </c:pt>
                <c:pt idx="99" formatCode="0">
                  <c:v>7299.9999999998054</c:v>
                </c:pt>
                <c:pt idx="102" formatCode="0">
                  <c:v>7570</c:v>
                </c:pt>
                <c:pt idx="105" formatCode="0">
                  <c:v>7850.0000000001783</c:v>
                </c:pt>
                <c:pt idx="107" formatCode="0">
                  <c:v>8906.6666666664878</c:v>
                </c:pt>
                <c:pt idx="109" formatCode="0">
                  <c:v>8426.6666666664241</c:v>
                </c:pt>
                <c:pt idx="112" formatCode="0">
                  <c:v>13309.999999999505</c:v>
                </c:pt>
                <c:pt idx="114" formatCode="0">
                  <c:v>13666.666666666781</c:v>
                </c:pt>
                <c:pt idx="116" formatCode="0">
                  <c:v>14619.999999999767</c:v>
                </c:pt>
                <c:pt idx="119" formatCode="0">
                  <c:v>11199.999999999805</c:v>
                </c:pt>
                <c:pt idx="121" formatCode="0">
                  <c:v>13546.666666666821</c:v>
                </c:pt>
                <c:pt idx="123" formatCode="0">
                  <c:v>9699.9999999998618</c:v>
                </c:pt>
                <c:pt idx="126" formatCode="0">
                  <c:v>10380.000000000202</c:v>
                </c:pt>
                <c:pt idx="128" formatCode="0">
                  <c:v>11820.000000000166</c:v>
                </c:pt>
                <c:pt idx="133" formatCode="0">
                  <c:v>13060.000000000115</c:v>
                </c:pt>
                <c:pt idx="135" formatCode="0">
                  <c:v>11313.333333333489</c:v>
                </c:pt>
                <c:pt idx="137" formatCode="0">
                  <c:v>9799.9999999998636</c:v>
                </c:pt>
                <c:pt idx="140" formatCode="0">
                  <c:v>9959.9999999999636</c:v>
                </c:pt>
                <c:pt idx="142" formatCode="0">
                  <c:v>10229.999999999933</c:v>
                </c:pt>
                <c:pt idx="147" formatCode="0">
                  <c:v>9486.6666666663205</c:v>
                </c:pt>
                <c:pt idx="154" formatCode="0">
                  <c:v>10099.999999999882</c:v>
                </c:pt>
                <c:pt idx="156" formatCode="0">
                  <c:v>10346.666666666461</c:v>
                </c:pt>
                <c:pt idx="158" formatCode="0">
                  <c:v>11646.666666666741</c:v>
                </c:pt>
                <c:pt idx="161" formatCode="0">
                  <c:v>11546.666666666521</c:v>
                </c:pt>
                <c:pt idx="163" formatCode="0">
                  <c:v>13973.333333333449</c:v>
                </c:pt>
                <c:pt idx="170" formatCode="0">
                  <c:v>14906.666666666741</c:v>
                </c:pt>
                <c:pt idx="172" formatCode="0">
                  <c:v>11333.333333333447</c:v>
                </c:pt>
                <c:pt idx="176" formatCode="0">
                  <c:v>10719.999999999858</c:v>
                </c:pt>
                <c:pt idx="179" formatCode="0">
                  <c:v>11373.333333333347</c:v>
                </c:pt>
                <c:pt idx="182" formatCode="0">
                  <c:v>10859.999999999529</c:v>
                </c:pt>
                <c:pt idx="189" formatCode="0">
                  <c:v>10546.666666666481</c:v>
                </c:pt>
                <c:pt idx="192" formatCode="0">
                  <c:v>10140.000000000051</c:v>
                </c:pt>
                <c:pt idx="196" formatCode="0">
                  <c:v>10306.666666666561</c:v>
                </c:pt>
                <c:pt idx="199" formatCode="0">
                  <c:v>9913.3333333329665</c:v>
                </c:pt>
                <c:pt idx="203" formatCode="0">
                  <c:v>9649.9999999998599</c:v>
                </c:pt>
                <c:pt idx="206" formatCode="0">
                  <c:v>9230.000000000513</c:v>
                </c:pt>
                <c:pt idx="210" formatCode="0">
                  <c:v>12880.000000000535</c:v>
                </c:pt>
                <c:pt idx="213" formatCode="0">
                  <c:v>10640.000000000073</c:v>
                </c:pt>
                <c:pt idx="217" formatCode="0">
                  <c:v>12600.000000000477</c:v>
                </c:pt>
                <c:pt idx="223">
                  <c:v>10697.435897435869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667072"/>
        <c:axId val="91672960"/>
      </c:scatterChart>
      <c:valAx>
        <c:axId val="91667072"/>
        <c:scaling>
          <c:orientation val="minMax"/>
          <c:max val="250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91672960"/>
        <c:crosses val="autoZero"/>
        <c:crossBetween val="midCat"/>
        <c:majorUnit val="20"/>
      </c:valAx>
      <c:valAx>
        <c:axId val="91672960"/>
        <c:scaling>
          <c:orientation val="minMax"/>
          <c:max val="35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[mg/l]</a:t>
                </a:r>
              </a:p>
            </c:rich>
          </c:tx>
          <c:layout>
            <c:manualLayout>
              <c:xMode val="edge"/>
              <c:yMode val="edge"/>
              <c:x val="6.221993852534918E-3"/>
              <c:y val="0.441218436046788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1667072"/>
        <c:crosses val="autoZero"/>
        <c:crossBetween val="midCat"/>
        <c:majorUnit val="5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9038388095767137"/>
          <c:y val="0.46712105221516426"/>
          <c:w val="9.6161190423286524E-2"/>
          <c:h val="0.21251307657820062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dirty="0" smtClean="0"/>
              <a:t>Rimozioni Percentuali</a:t>
            </a:r>
            <a:endParaRPr lang="it-IT" dirty="0"/>
          </a:p>
        </c:rich>
      </c:tx>
      <c:layout>
        <c:manualLayout>
          <c:xMode val="edge"/>
          <c:yMode val="edge"/>
          <c:x val="0.36317482875616158"/>
          <c:y val="3.665520926805332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486949699652855"/>
          <c:y val="0.13401967682603191"/>
          <c:w val="0.76937227674855146"/>
          <c:h val="0.73104037822958245"/>
        </c:manualLayout>
      </c:layout>
      <c:scatterChart>
        <c:scatterStyle val="lineMarker"/>
        <c:varyColors val="0"/>
        <c:ser>
          <c:idx val="3"/>
          <c:order val="2"/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GRAFICI!$C$3:$C$4</c:f>
              <c:numCache>
                <c:formatCode>General</c:formatCode>
                <c:ptCount val="2"/>
                <c:pt idx="0">
                  <c:v>55</c:v>
                </c:pt>
                <c:pt idx="1">
                  <c:v>55</c:v>
                </c:pt>
              </c:numCache>
            </c:numRef>
          </c:xVal>
          <c:yVal>
            <c:numRef>
              <c:f>GRAFICI!$D$3:$D$4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GRAFICI!$C$5:$C$6</c:f>
              <c:strCache>
                <c:ptCount val="1"/>
                <c:pt idx="0">
                  <c:v>112 112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GRAFICI!$C$5:$C$6</c:f>
              <c:numCache>
                <c:formatCode>General</c:formatCode>
                <c:ptCount val="2"/>
                <c:pt idx="0">
                  <c:v>112</c:v>
                </c:pt>
                <c:pt idx="1">
                  <c:v>112</c:v>
                </c:pt>
              </c:numCache>
            </c:numRef>
          </c:xVal>
          <c:yVal>
            <c:numRef>
              <c:f>GRAFICI!$D$5:$D$6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5"/>
          <c:order val="4"/>
          <c:spPr>
            <a:ln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GRAFICI!$C$7:$C$8</c:f>
              <c:numCache>
                <c:formatCode>General</c:formatCode>
                <c:ptCount val="2"/>
                <c:pt idx="0">
                  <c:v>192</c:v>
                </c:pt>
                <c:pt idx="1">
                  <c:v>192</c:v>
                </c:pt>
              </c:numCache>
            </c:numRef>
          </c:xVal>
          <c:yVal>
            <c:numRef>
              <c:f>GRAFICI!$D$7:$D$8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0"/>
          <c:order val="0"/>
          <c:tx>
            <c:strRef>
              <c:f>Analisi!$Y$2</c:f>
              <c:strCache>
                <c:ptCount val="1"/>
                <c:pt idx="0">
                  <c:v>delta COD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Analisi!$AA$24:$AA$1039</c:f>
              <c:numCache>
                <c:formatCode>General</c:formatCode>
                <c:ptCount val="1016"/>
                <c:pt idx="4" formatCode="0">
                  <c:v>28.716904276985726</c:v>
                </c:pt>
                <c:pt idx="11" formatCode="0">
                  <c:v>8.8913282107574059</c:v>
                </c:pt>
                <c:pt idx="18" formatCode="0">
                  <c:v>15.947843530591769</c:v>
                </c:pt>
                <c:pt idx="25" formatCode="0">
                  <c:v>39.106145251396526</c:v>
                </c:pt>
                <c:pt idx="32" formatCode="0">
                  <c:v>25.632022471910116</c:v>
                </c:pt>
                <c:pt idx="39" formatCode="0">
                  <c:v>32.535885167464095</c:v>
                </c:pt>
                <c:pt idx="46" formatCode="0">
                  <c:v>20.150659133709979</c:v>
                </c:pt>
                <c:pt idx="53" formatCode="0">
                  <c:v>52.35809682804674</c:v>
                </c:pt>
                <c:pt idx="60" formatCode="0">
                  <c:v>36.646101716587282</c:v>
                </c:pt>
                <c:pt idx="67" formatCode="0">
                  <c:v>29.521042437048784</c:v>
                </c:pt>
                <c:pt idx="81" formatCode="0">
                  <c:v>49.006073992269464</c:v>
                </c:pt>
                <c:pt idx="92" formatCode="0">
                  <c:v>58.230633802816911</c:v>
                </c:pt>
                <c:pt idx="94" formatCode="0">
                  <c:v>59.158805031446427</c:v>
                </c:pt>
                <c:pt idx="99" formatCode="0">
                  <c:v>56.967825142546836</c:v>
                </c:pt>
                <c:pt idx="102" formatCode="0">
                  <c:v>58.234978540772531</c:v>
                </c:pt>
                <c:pt idx="105" formatCode="0">
                  <c:v>56.907206051191885</c:v>
                </c:pt>
                <c:pt idx="107" formatCode="0">
                  <c:v>51.70798194054008</c:v>
                </c:pt>
                <c:pt idx="109" formatCode="0">
                  <c:v>57.314917348204872</c:v>
                </c:pt>
                <c:pt idx="112" formatCode="0">
                  <c:v>28.815080789946141</c:v>
                </c:pt>
                <c:pt idx="114" formatCode="0">
                  <c:v>34.705488621151268</c:v>
                </c:pt>
                <c:pt idx="116" formatCode="0">
                  <c:v>32.268135904499758</c:v>
                </c:pt>
                <c:pt idx="119" formatCode="0">
                  <c:v>49.424473171595494</c:v>
                </c:pt>
                <c:pt idx="121" formatCode="0">
                  <c:v>45.969033635878269</c:v>
                </c:pt>
                <c:pt idx="123" formatCode="0">
                  <c:v>56.698265068860664</c:v>
                </c:pt>
                <c:pt idx="126" formatCode="0">
                  <c:v>52.353982300884958</c:v>
                </c:pt>
                <c:pt idx="128" formatCode="0">
                  <c:v>48.599929996499959</c:v>
                </c:pt>
                <c:pt idx="133" formatCode="0">
                  <c:v>53.317352966355628</c:v>
                </c:pt>
                <c:pt idx="135" formatCode="0">
                  <c:v>54.799360646084111</c:v>
                </c:pt>
                <c:pt idx="137" formatCode="0">
                  <c:v>60.36550070288601</c:v>
                </c:pt>
                <c:pt idx="140" formatCode="0">
                  <c:v>58.97165991902834</c:v>
                </c:pt>
                <c:pt idx="142" formatCode="0">
                  <c:v>58.182844243792168</c:v>
                </c:pt>
                <c:pt idx="147" formatCode="0">
                  <c:v>63.153724247226521</c:v>
                </c:pt>
                <c:pt idx="154" formatCode="0">
                  <c:v>61.758548499651077</c:v>
                </c:pt>
                <c:pt idx="156" formatCode="0">
                  <c:v>61.835558012795211</c:v>
                </c:pt>
                <c:pt idx="158" formatCode="0">
                  <c:v>52.579476861166995</c:v>
                </c:pt>
                <c:pt idx="161" formatCode="0">
                  <c:v>53.159340659340472</c:v>
                </c:pt>
                <c:pt idx="163" formatCode="0">
                  <c:v>50.621513944223224</c:v>
                </c:pt>
                <c:pt idx="170" formatCode="0">
                  <c:v>45.839076775124205</c:v>
                </c:pt>
                <c:pt idx="172" formatCode="0">
                  <c:v>54.074255806346095</c:v>
                </c:pt>
                <c:pt idx="176" formatCode="0">
                  <c:v>51.389004293034077</c:v>
                </c:pt>
                <c:pt idx="179" formatCode="0">
                  <c:v>52.242363767392845</c:v>
                </c:pt>
                <c:pt idx="182" formatCode="0">
                  <c:v>56.746838301716295</c:v>
                </c:pt>
                <c:pt idx="189" formatCode="0">
                  <c:v>60.647156792767078</c:v>
                </c:pt>
                <c:pt idx="192" formatCode="0">
                  <c:v>61.140342779777853</c:v>
                </c:pt>
                <c:pt idx="196" formatCode="0">
                  <c:v>53.390286347096975</c:v>
                </c:pt>
                <c:pt idx="199" formatCode="0">
                  <c:v>54.299552225166934</c:v>
                </c:pt>
                <c:pt idx="203" formatCode="0">
                  <c:v>57.446808510638199</c:v>
                </c:pt>
                <c:pt idx="206" formatCode="0">
                  <c:v>61.45816254030715</c:v>
                </c:pt>
                <c:pt idx="210" formatCode="0">
                  <c:v>49.445891425361168</c:v>
                </c:pt>
                <c:pt idx="213" formatCode="0">
                  <c:v>49.973402234212294</c:v>
                </c:pt>
                <c:pt idx="217" formatCode="0">
                  <c:v>44.811027486910838</c:v>
                </c:pt>
                <c:pt idx="223">
                  <c:v>53.44089127816212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Analisi!$AE$2</c:f>
              <c:strCache>
                <c:ptCount val="1"/>
                <c:pt idx="0">
                  <c:v>Delta VSS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Analisi!$AG$24:$AG$1039</c:f>
              <c:numCache>
                <c:formatCode>General</c:formatCode>
                <c:ptCount val="1016"/>
                <c:pt idx="4" formatCode="0">
                  <c:v>22.312756083303629</c:v>
                </c:pt>
                <c:pt idx="11" formatCode="0">
                  <c:v>20.288129757352628</c:v>
                </c:pt>
                <c:pt idx="18" formatCode="0">
                  <c:v>25.118790353052631</c:v>
                </c:pt>
                <c:pt idx="25" formatCode="0">
                  <c:v>27.875967366933047</c:v>
                </c:pt>
                <c:pt idx="32" formatCode="0">
                  <c:v>14.368632336784403</c:v>
                </c:pt>
                <c:pt idx="39" formatCode="0">
                  <c:v>21.687543928024088</c:v>
                </c:pt>
                <c:pt idx="46" formatCode="0">
                  <c:v>13.211110168486798</c:v>
                </c:pt>
                <c:pt idx="53" formatCode="0">
                  <c:v>44.655180448771311</c:v>
                </c:pt>
                <c:pt idx="60" formatCode="0">
                  <c:v>25.694109802959812</c:v>
                </c:pt>
                <c:pt idx="67" formatCode="0">
                  <c:v>22.611312185082191</c:v>
                </c:pt>
                <c:pt idx="81" formatCode="0">
                  <c:v>49.558169934641654</c:v>
                </c:pt>
                <c:pt idx="92" formatCode="0">
                  <c:v>53.130287648054328</c:v>
                </c:pt>
                <c:pt idx="94" formatCode="0">
                  <c:v>54.120267260579972</c:v>
                </c:pt>
                <c:pt idx="99" formatCode="0">
                  <c:v>57.035656481437243</c:v>
                </c:pt>
                <c:pt idx="102" formatCode="0">
                  <c:v>59.726901932967088</c:v>
                </c:pt>
                <c:pt idx="105" formatCode="0">
                  <c:v>60.100351883226146</c:v>
                </c:pt>
                <c:pt idx="107" formatCode="0">
                  <c:v>55.935706589855528</c:v>
                </c:pt>
                <c:pt idx="109" formatCode="0">
                  <c:v>59.142851710304782</c:v>
                </c:pt>
                <c:pt idx="112" formatCode="0">
                  <c:v>36.883535660093294</c:v>
                </c:pt>
                <c:pt idx="114" formatCode="0">
                  <c:v>37.539989640778273</c:v>
                </c:pt>
                <c:pt idx="116" formatCode="0">
                  <c:v>35.518965010291993</c:v>
                </c:pt>
                <c:pt idx="119" formatCode="0">
                  <c:v>53.06410381773302</c:v>
                </c:pt>
                <c:pt idx="121" formatCode="0">
                  <c:v>43.739184605799814</c:v>
                </c:pt>
                <c:pt idx="123" formatCode="0">
                  <c:v>60.072993702235465</c:v>
                </c:pt>
                <c:pt idx="126" formatCode="0">
                  <c:v>57.740744761696853</c:v>
                </c:pt>
                <c:pt idx="128" formatCode="0">
                  <c:v>51.876882989983706</c:v>
                </c:pt>
                <c:pt idx="133" formatCode="0">
                  <c:v>46.675014290768992</c:v>
                </c:pt>
                <c:pt idx="135" formatCode="0">
                  <c:v>54.7731997228286</c:v>
                </c:pt>
                <c:pt idx="137" formatCode="0">
                  <c:v>61.625812514684263</c:v>
                </c:pt>
                <c:pt idx="140" formatCode="0">
                  <c:v>62.186309621736306</c:v>
                </c:pt>
                <c:pt idx="142" formatCode="0">
                  <c:v>61.107098049652144</c:v>
                </c:pt>
                <c:pt idx="147" formatCode="0">
                  <c:v>63.879581683420774</c:v>
                </c:pt>
                <c:pt idx="154" formatCode="0">
                  <c:v>63.12702314600751</c:v>
                </c:pt>
                <c:pt idx="156" formatCode="0">
                  <c:v>61.440993788820506</c:v>
                </c:pt>
                <c:pt idx="158" formatCode="0">
                  <c:v>55.674523634333397</c:v>
                </c:pt>
                <c:pt idx="161" formatCode="0">
                  <c:v>55.132439608834083</c:v>
                </c:pt>
                <c:pt idx="163" formatCode="0">
                  <c:v>46.820251944130312</c:v>
                </c:pt>
                <c:pt idx="170" formatCode="0">
                  <c:v>44.203224035533999</c:v>
                </c:pt>
                <c:pt idx="172" formatCode="0">
                  <c:v>56.37446109628349</c:v>
                </c:pt>
                <c:pt idx="176" formatCode="0">
                  <c:v>59.674589248684455</c:v>
                </c:pt>
                <c:pt idx="179" formatCode="0">
                  <c:v>56.342943252567594</c:v>
                </c:pt>
                <c:pt idx="182" formatCode="0">
                  <c:v>57.767273886028569</c:v>
                </c:pt>
                <c:pt idx="189" formatCode="0">
                  <c:v>61.078924031925361</c:v>
                </c:pt>
                <c:pt idx="192" formatCode="0">
                  <c:v>60.162260456007878</c:v>
                </c:pt>
                <c:pt idx="196" formatCode="0">
                  <c:v>54.237637433409255</c:v>
                </c:pt>
                <c:pt idx="199" formatCode="0">
                  <c:v>55.524974991320086</c:v>
                </c:pt>
                <c:pt idx="203" formatCode="0">
                  <c:v>59.296944879610479</c:v>
                </c:pt>
                <c:pt idx="206" formatCode="0">
                  <c:v>61.092396770065413</c:v>
                </c:pt>
                <c:pt idx="210" formatCode="0">
                  <c:v>43.84556989480339</c:v>
                </c:pt>
                <c:pt idx="213" formatCode="0">
                  <c:v>50.730497455872829</c:v>
                </c:pt>
                <c:pt idx="217" formatCode="0">
                  <c:v>42.12186031655888</c:v>
                </c:pt>
                <c:pt idx="223">
                  <c:v>54.57441972134265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059968"/>
        <c:axId val="97061504"/>
      </c:scatterChart>
      <c:valAx>
        <c:axId val="97059968"/>
        <c:scaling>
          <c:orientation val="minMax"/>
          <c:max val="250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97061504"/>
        <c:crosses val="autoZero"/>
        <c:crossBetween val="midCat"/>
        <c:majorUnit val="20"/>
      </c:valAx>
      <c:valAx>
        <c:axId val="97061504"/>
        <c:scaling>
          <c:orientation val="minMax"/>
          <c:max val="7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[%]</a:t>
                </a:r>
              </a:p>
            </c:rich>
          </c:tx>
          <c:layout>
            <c:manualLayout>
              <c:xMode val="edge"/>
              <c:yMode val="edge"/>
              <c:x val="1.9328141622011602E-2"/>
              <c:y val="0.4558579910874112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7059968"/>
        <c:crosses val="autoZero"/>
        <c:crossBetween val="midCat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90404947395494872"/>
          <c:y val="0.33584601710921169"/>
          <c:w val="9.4324435055374523E-2"/>
          <c:h val="0.30050920268118353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/>
              <a:t>Solfati</a:t>
            </a:r>
          </a:p>
        </c:rich>
      </c:tx>
      <c:layout>
        <c:manualLayout>
          <c:xMode val="edge"/>
          <c:yMode val="edge"/>
          <c:x val="0.4608284816262118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27727222227841"/>
          <c:y val="0.14500293618169463"/>
          <c:w val="0.78818094285820051"/>
          <c:h val="0.74853587696605162"/>
        </c:manualLayout>
      </c:layout>
      <c:scatterChart>
        <c:scatterStyle val="lineMarker"/>
        <c:varyColors val="0"/>
        <c:ser>
          <c:idx val="2"/>
          <c:order val="2"/>
          <c:marker>
            <c:symbol val="none"/>
          </c:marker>
          <c:xVal>
            <c:numRef>
              <c:f>GRAFICI!$C$3:$C$4</c:f>
              <c:numCache>
                <c:formatCode>General</c:formatCode>
                <c:ptCount val="2"/>
                <c:pt idx="0">
                  <c:v>55</c:v>
                </c:pt>
                <c:pt idx="1">
                  <c:v>55</c:v>
                </c:pt>
              </c:numCache>
            </c:numRef>
          </c:xVal>
          <c:yVal>
            <c:numRef>
              <c:f>GRAFICI!$D$3:$D$4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GRAFICI!$C$5:$C$6</c:f>
              <c:strCache>
                <c:ptCount val="1"/>
                <c:pt idx="0">
                  <c:v>112 112</c:v>
                </c:pt>
              </c:strCache>
            </c:strRef>
          </c:tx>
          <c:marker>
            <c:symbol val="none"/>
          </c:marker>
          <c:xVal>
            <c:numRef>
              <c:f>GRAFICI!$C$5:$C$6</c:f>
              <c:numCache>
                <c:formatCode>General</c:formatCode>
                <c:ptCount val="2"/>
                <c:pt idx="0">
                  <c:v>112</c:v>
                </c:pt>
                <c:pt idx="1">
                  <c:v>112</c:v>
                </c:pt>
              </c:numCache>
            </c:numRef>
          </c:xVal>
          <c:yVal>
            <c:numRef>
              <c:f>GRAFICI!$D$5:$D$6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4"/>
          <c:order val="4"/>
          <c:marker>
            <c:symbol val="none"/>
          </c:marker>
          <c:xVal>
            <c:numRef>
              <c:f>GRAFICI!$C$7:$C$8</c:f>
              <c:numCache>
                <c:formatCode>General</c:formatCode>
                <c:ptCount val="2"/>
                <c:pt idx="0">
                  <c:v>192</c:v>
                </c:pt>
                <c:pt idx="1">
                  <c:v>192</c:v>
                </c:pt>
              </c:numCache>
            </c:numRef>
          </c:xVal>
          <c:yVal>
            <c:numRef>
              <c:f>GRAFICI!$D$7:$D$8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0"/>
          <c:order val="0"/>
          <c:tx>
            <c:v>IN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Analisi!$F$24:$F$1036</c:f>
              <c:numCache>
                <c:formatCode>General</c:formatCode>
                <c:ptCount val="1013"/>
                <c:pt idx="0">
                  <c:v>212</c:v>
                </c:pt>
                <c:pt idx="2">
                  <c:v>212</c:v>
                </c:pt>
                <c:pt idx="4">
                  <c:v>212</c:v>
                </c:pt>
                <c:pt idx="14">
                  <c:v>403</c:v>
                </c:pt>
                <c:pt idx="16">
                  <c:v>403</c:v>
                </c:pt>
                <c:pt idx="18">
                  <c:v>403</c:v>
                </c:pt>
                <c:pt idx="21">
                  <c:v>145</c:v>
                </c:pt>
                <c:pt idx="23">
                  <c:v>145</c:v>
                </c:pt>
                <c:pt idx="25">
                  <c:v>145</c:v>
                </c:pt>
                <c:pt idx="28">
                  <c:v>509</c:v>
                </c:pt>
                <c:pt idx="30">
                  <c:v>509</c:v>
                </c:pt>
                <c:pt idx="32">
                  <c:v>509</c:v>
                </c:pt>
                <c:pt idx="35" formatCode="0">
                  <c:v>103</c:v>
                </c:pt>
                <c:pt idx="37">
                  <c:v>103</c:v>
                </c:pt>
                <c:pt idx="39">
                  <c:v>103</c:v>
                </c:pt>
                <c:pt idx="42">
                  <c:v>190</c:v>
                </c:pt>
                <c:pt idx="44">
                  <c:v>190</c:v>
                </c:pt>
                <c:pt idx="46">
                  <c:v>190</c:v>
                </c:pt>
                <c:pt idx="49">
                  <c:v>676</c:v>
                </c:pt>
                <c:pt idx="51">
                  <c:v>676</c:v>
                </c:pt>
                <c:pt idx="53">
                  <c:v>676</c:v>
                </c:pt>
                <c:pt idx="58">
                  <c:v>950</c:v>
                </c:pt>
                <c:pt idx="60">
                  <c:v>950</c:v>
                </c:pt>
                <c:pt idx="64">
                  <c:v>215</c:v>
                </c:pt>
                <c:pt idx="67">
                  <c:v>215</c:v>
                </c:pt>
                <c:pt idx="71">
                  <c:v>626</c:v>
                </c:pt>
                <c:pt idx="77">
                  <c:v>626</c:v>
                </c:pt>
                <c:pt idx="81">
                  <c:v>626</c:v>
                </c:pt>
                <c:pt idx="92">
                  <c:v>1092</c:v>
                </c:pt>
                <c:pt idx="93">
                  <c:v>1092</c:v>
                </c:pt>
                <c:pt idx="94">
                  <c:v>1092</c:v>
                </c:pt>
                <c:pt idx="95">
                  <c:v>1092</c:v>
                </c:pt>
                <c:pt idx="96">
                  <c:v>1092</c:v>
                </c:pt>
                <c:pt idx="97">
                  <c:v>1092</c:v>
                </c:pt>
                <c:pt idx="98">
                  <c:v>1092</c:v>
                </c:pt>
                <c:pt idx="99">
                  <c:v>790</c:v>
                </c:pt>
                <c:pt idx="100">
                  <c:v>790</c:v>
                </c:pt>
                <c:pt idx="101">
                  <c:v>790</c:v>
                </c:pt>
                <c:pt idx="102">
                  <c:v>790</c:v>
                </c:pt>
                <c:pt idx="103">
                  <c:v>790</c:v>
                </c:pt>
                <c:pt idx="104">
                  <c:v>790</c:v>
                </c:pt>
                <c:pt idx="105">
                  <c:v>811</c:v>
                </c:pt>
                <c:pt idx="106">
                  <c:v>811</c:v>
                </c:pt>
                <c:pt idx="107">
                  <c:v>811</c:v>
                </c:pt>
                <c:pt idx="108">
                  <c:v>811</c:v>
                </c:pt>
                <c:pt idx="109">
                  <c:v>811</c:v>
                </c:pt>
                <c:pt idx="110">
                  <c:v>811</c:v>
                </c:pt>
                <c:pt idx="111">
                  <c:v>811</c:v>
                </c:pt>
                <c:pt idx="112">
                  <c:v>334</c:v>
                </c:pt>
                <c:pt idx="113">
                  <c:v>334</c:v>
                </c:pt>
                <c:pt idx="114">
                  <c:v>334</c:v>
                </c:pt>
                <c:pt idx="115">
                  <c:v>334</c:v>
                </c:pt>
                <c:pt idx="116">
                  <c:v>334</c:v>
                </c:pt>
                <c:pt idx="117">
                  <c:v>334</c:v>
                </c:pt>
                <c:pt idx="118">
                  <c:v>334</c:v>
                </c:pt>
                <c:pt idx="119">
                  <c:v>603</c:v>
                </c:pt>
                <c:pt idx="120">
                  <c:v>603</c:v>
                </c:pt>
                <c:pt idx="121">
                  <c:v>603</c:v>
                </c:pt>
                <c:pt idx="122">
                  <c:v>603</c:v>
                </c:pt>
                <c:pt idx="123">
                  <c:v>603</c:v>
                </c:pt>
                <c:pt idx="124">
                  <c:v>603</c:v>
                </c:pt>
                <c:pt idx="125">
                  <c:v>603</c:v>
                </c:pt>
                <c:pt idx="126">
                  <c:v>787</c:v>
                </c:pt>
                <c:pt idx="127">
                  <c:v>787</c:v>
                </c:pt>
                <c:pt idx="128">
                  <c:v>787</c:v>
                </c:pt>
                <c:pt idx="129">
                  <c:v>787</c:v>
                </c:pt>
                <c:pt idx="130">
                  <c:v>787</c:v>
                </c:pt>
                <c:pt idx="131">
                  <c:v>787</c:v>
                </c:pt>
                <c:pt idx="132">
                  <c:v>787</c:v>
                </c:pt>
                <c:pt idx="133">
                  <c:v>671</c:v>
                </c:pt>
                <c:pt idx="134">
                  <c:v>671</c:v>
                </c:pt>
                <c:pt idx="135">
                  <c:v>671</c:v>
                </c:pt>
                <c:pt idx="136">
                  <c:v>671</c:v>
                </c:pt>
                <c:pt idx="137">
                  <c:v>671</c:v>
                </c:pt>
                <c:pt idx="138">
                  <c:v>671</c:v>
                </c:pt>
                <c:pt idx="139">
                  <c:v>671</c:v>
                </c:pt>
                <c:pt idx="140">
                  <c:v>982</c:v>
                </c:pt>
                <c:pt idx="141">
                  <c:v>982</c:v>
                </c:pt>
                <c:pt idx="142">
                  <c:v>982</c:v>
                </c:pt>
                <c:pt idx="143">
                  <c:v>982</c:v>
                </c:pt>
                <c:pt idx="144">
                  <c:v>982</c:v>
                </c:pt>
                <c:pt idx="145">
                  <c:v>982</c:v>
                </c:pt>
                <c:pt idx="146">
                  <c:v>982</c:v>
                </c:pt>
                <c:pt idx="147">
                  <c:v>1468</c:v>
                </c:pt>
                <c:pt idx="148">
                  <c:v>1468</c:v>
                </c:pt>
                <c:pt idx="149">
                  <c:v>1468</c:v>
                </c:pt>
                <c:pt idx="150">
                  <c:v>1468</c:v>
                </c:pt>
                <c:pt idx="151">
                  <c:v>1468</c:v>
                </c:pt>
                <c:pt idx="152">
                  <c:v>1468</c:v>
                </c:pt>
                <c:pt idx="153">
                  <c:v>1468</c:v>
                </c:pt>
                <c:pt idx="154">
                  <c:v>1136</c:v>
                </c:pt>
                <c:pt idx="155">
                  <c:v>1136</c:v>
                </c:pt>
                <c:pt idx="156">
                  <c:v>1136</c:v>
                </c:pt>
                <c:pt idx="157">
                  <c:v>1136</c:v>
                </c:pt>
                <c:pt idx="158">
                  <c:v>1136</c:v>
                </c:pt>
                <c:pt idx="159">
                  <c:v>1136</c:v>
                </c:pt>
                <c:pt idx="160">
                  <c:v>1136</c:v>
                </c:pt>
                <c:pt idx="161">
                  <c:v>2295</c:v>
                </c:pt>
                <c:pt idx="162">
                  <c:v>2295</c:v>
                </c:pt>
                <c:pt idx="163">
                  <c:v>2295</c:v>
                </c:pt>
                <c:pt idx="164">
                  <c:v>2295</c:v>
                </c:pt>
                <c:pt idx="165">
                  <c:v>2295</c:v>
                </c:pt>
                <c:pt idx="166">
                  <c:v>2295</c:v>
                </c:pt>
                <c:pt idx="167">
                  <c:v>2295</c:v>
                </c:pt>
                <c:pt idx="168">
                  <c:v>1372</c:v>
                </c:pt>
                <c:pt idx="169">
                  <c:v>1372</c:v>
                </c:pt>
                <c:pt idx="170">
                  <c:v>1372</c:v>
                </c:pt>
                <c:pt idx="171">
                  <c:v>1372</c:v>
                </c:pt>
                <c:pt idx="172">
                  <c:v>1372</c:v>
                </c:pt>
                <c:pt idx="173">
                  <c:v>1372</c:v>
                </c:pt>
                <c:pt idx="174">
                  <c:v>1372</c:v>
                </c:pt>
                <c:pt idx="175">
                  <c:v>532</c:v>
                </c:pt>
                <c:pt idx="176">
                  <c:v>532</c:v>
                </c:pt>
                <c:pt idx="177">
                  <c:v>532</c:v>
                </c:pt>
                <c:pt idx="178">
                  <c:v>532</c:v>
                </c:pt>
                <c:pt idx="179">
                  <c:v>532</c:v>
                </c:pt>
                <c:pt idx="180">
                  <c:v>532</c:v>
                </c:pt>
                <c:pt idx="181">
                  <c:v>532</c:v>
                </c:pt>
                <c:pt idx="182">
                  <c:v>629</c:v>
                </c:pt>
                <c:pt idx="183">
                  <c:v>629</c:v>
                </c:pt>
                <c:pt idx="184">
                  <c:v>629</c:v>
                </c:pt>
                <c:pt idx="185">
                  <c:v>629</c:v>
                </c:pt>
                <c:pt idx="186">
                  <c:v>629</c:v>
                </c:pt>
                <c:pt idx="187">
                  <c:v>629</c:v>
                </c:pt>
                <c:pt idx="188">
                  <c:v>629</c:v>
                </c:pt>
                <c:pt idx="189">
                  <c:v>1878</c:v>
                </c:pt>
                <c:pt idx="190">
                  <c:v>1878</c:v>
                </c:pt>
                <c:pt idx="191">
                  <c:v>1878</c:v>
                </c:pt>
                <c:pt idx="192">
                  <c:v>1878</c:v>
                </c:pt>
                <c:pt idx="193">
                  <c:v>1878</c:v>
                </c:pt>
                <c:pt idx="194">
                  <c:v>1878</c:v>
                </c:pt>
                <c:pt idx="195">
                  <c:v>1878</c:v>
                </c:pt>
                <c:pt idx="196">
                  <c:v>966</c:v>
                </c:pt>
                <c:pt idx="197">
                  <c:v>966</c:v>
                </c:pt>
                <c:pt idx="198">
                  <c:v>966</c:v>
                </c:pt>
                <c:pt idx="199">
                  <c:v>966</c:v>
                </c:pt>
                <c:pt idx="200">
                  <c:v>966</c:v>
                </c:pt>
                <c:pt idx="201">
                  <c:v>966</c:v>
                </c:pt>
                <c:pt idx="202">
                  <c:v>966</c:v>
                </c:pt>
                <c:pt idx="203">
                  <c:v>1395</c:v>
                </c:pt>
                <c:pt idx="204">
                  <c:v>1395</c:v>
                </c:pt>
                <c:pt idx="205">
                  <c:v>1395</c:v>
                </c:pt>
                <c:pt idx="206">
                  <c:v>1395</c:v>
                </c:pt>
                <c:pt idx="207">
                  <c:v>1395</c:v>
                </c:pt>
                <c:pt idx="208">
                  <c:v>1395</c:v>
                </c:pt>
                <c:pt idx="209">
                  <c:v>1395</c:v>
                </c:pt>
                <c:pt idx="210">
                  <c:v>653</c:v>
                </c:pt>
                <c:pt idx="211">
                  <c:v>653</c:v>
                </c:pt>
                <c:pt idx="212">
                  <c:v>653</c:v>
                </c:pt>
                <c:pt idx="213">
                  <c:v>653</c:v>
                </c:pt>
                <c:pt idx="214">
                  <c:v>653</c:v>
                </c:pt>
                <c:pt idx="215">
                  <c:v>653</c:v>
                </c:pt>
                <c:pt idx="216">
                  <c:v>653</c:v>
                </c:pt>
                <c:pt idx="223">
                  <c:v>1023.744</c:v>
                </c:pt>
              </c:numCache>
            </c:numRef>
          </c:yVal>
          <c:smooth val="0"/>
        </c:ser>
        <c:ser>
          <c:idx val="1"/>
          <c:order val="1"/>
          <c:tx>
            <c:v>OUT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Analisi!$O$24:$O$1039</c:f>
              <c:numCache>
                <c:formatCode>General</c:formatCode>
                <c:ptCount val="1016"/>
                <c:pt idx="4">
                  <c:v>182</c:v>
                </c:pt>
                <c:pt idx="11">
                  <c:v>158</c:v>
                </c:pt>
                <c:pt idx="18">
                  <c:v>143</c:v>
                </c:pt>
                <c:pt idx="25">
                  <c:v>190</c:v>
                </c:pt>
                <c:pt idx="32">
                  <c:v>230</c:v>
                </c:pt>
                <c:pt idx="39">
                  <c:v>102</c:v>
                </c:pt>
                <c:pt idx="46">
                  <c:v>134</c:v>
                </c:pt>
                <c:pt idx="53">
                  <c:v>214</c:v>
                </c:pt>
                <c:pt idx="60">
                  <c:v>82</c:v>
                </c:pt>
                <c:pt idx="67">
                  <c:v>60</c:v>
                </c:pt>
                <c:pt idx="81">
                  <c:v>49</c:v>
                </c:pt>
                <c:pt idx="92">
                  <c:v>68.5</c:v>
                </c:pt>
                <c:pt idx="94">
                  <c:v>85</c:v>
                </c:pt>
                <c:pt idx="99">
                  <c:v>22.3</c:v>
                </c:pt>
                <c:pt idx="102">
                  <c:v>114</c:v>
                </c:pt>
                <c:pt idx="105">
                  <c:v>48.09</c:v>
                </c:pt>
                <c:pt idx="107">
                  <c:v>155</c:v>
                </c:pt>
                <c:pt idx="109">
                  <c:v>89</c:v>
                </c:pt>
                <c:pt idx="112">
                  <c:v>67.900000000000006</c:v>
                </c:pt>
                <c:pt idx="114">
                  <c:v>36.4</c:v>
                </c:pt>
                <c:pt idx="116">
                  <c:v>62.1</c:v>
                </c:pt>
                <c:pt idx="119">
                  <c:v>76</c:v>
                </c:pt>
                <c:pt idx="121">
                  <c:v>75.900000000000006</c:v>
                </c:pt>
                <c:pt idx="123">
                  <c:v>48.7</c:v>
                </c:pt>
                <c:pt idx="126">
                  <c:v>31</c:v>
                </c:pt>
                <c:pt idx="128">
                  <c:v>41.3</c:v>
                </c:pt>
                <c:pt idx="133">
                  <c:v>55.8</c:v>
                </c:pt>
                <c:pt idx="135">
                  <c:v>59.9</c:v>
                </c:pt>
                <c:pt idx="137">
                  <c:v>66.3</c:v>
                </c:pt>
                <c:pt idx="140">
                  <c:v>72.2</c:v>
                </c:pt>
                <c:pt idx="142">
                  <c:v>45</c:v>
                </c:pt>
                <c:pt idx="147">
                  <c:v>28.2</c:v>
                </c:pt>
                <c:pt idx="154">
                  <c:v>68.3</c:v>
                </c:pt>
                <c:pt idx="156">
                  <c:v>53.7</c:v>
                </c:pt>
                <c:pt idx="158">
                  <c:v>50.2</c:v>
                </c:pt>
                <c:pt idx="161">
                  <c:v>47.2</c:v>
                </c:pt>
                <c:pt idx="163">
                  <c:v>175.4</c:v>
                </c:pt>
                <c:pt idx="170">
                  <c:v>52.8</c:v>
                </c:pt>
                <c:pt idx="176">
                  <c:v>54.3</c:v>
                </c:pt>
                <c:pt idx="182">
                  <c:v>91.6</c:v>
                </c:pt>
                <c:pt idx="189">
                  <c:v>103</c:v>
                </c:pt>
                <c:pt idx="196">
                  <c:v>64</c:v>
                </c:pt>
                <c:pt idx="203">
                  <c:v>49.5</c:v>
                </c:pt>
                <c:pt idx="206">
                  <c:v>78</c:v>
                </c:pt>
                <c:pt idx="210">
                  <c:v>64</c:v>
                </c:pt>
                <c:pt idx="213">
                  <c:v>43</c:v>
                </c:pt>
                <c:pt idx="217">
                  <c:v>85</c:v>
                </c:pt>
                <c:pt idx="223">
                  <c:v>66.959714285714327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739840"/>
        <c:axId val="112741376"/>
      </c:scatterChart>
      <c:valAx>
        <c:axId val="112739840"/>
        <c:scaling>
          <c:orientation val="minMax"/>
          <c:max val="250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112741376"/>
        <c:crosses val="autoZero"/>
        <c:crossBetween val="midCat"/>
        <c:majorUnit val="20"/>
      </c:valAx>
      <c:valAx>
        <c:axId val="112741376"/>
        <c:scaling>
          <c:orientation val="minMax"/>
          <c:max val="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[mg/l]</a:t>
                </a:r>
              </a:p>
            </c:rich>
          </c:tx>
          <c:layout>
            <c:manualLayout>
              <c:xMode val="edge"/>
              <c:yMode val="edge"/>
              <c:x val="9.5143369175627723E-3"/>
              <c:y val="0.390493938173536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2739840"/>
        <c:crosses val="autoZero"/>
        <c:crossBetween val="midCat"/>
        <c:majorUnit val="25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93977219276323132"/>
          <c:y val="0.47622126119470037"/>
          <c:w val="6.0227807236768703E-2"/>
          <c:h val="0.15369279510438141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NH₄</a:t>
            </a:r>
          </a:p>
        </c:rich>
      </c:tx>
      <c:layout>
        <c:manualLayout>
          <c:xMode val="edge"/>
          <c:yMode val="edge"/>
          <c:x val="0.46839290121847488"/>
          <c:y val="4.637682006195504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043426598433548"/>
          <c:y val="0.15805170656506107"/>
          <c:w val="0.73413587726363905"/>
          <c:h val="0.72576670307631042"/>
        </c:manualLayout>
      </c:layout>
      <c:scatterChart>
        <c:scatterStyle val="lineMarker"/>
        <c:varyColors val="0"/>
        <c:ser>
          <c:idx val="0"/>
          <c:order val="1"/>
          <c:marker>
            <c:symbol val="none"/>
          </c:marker>
          <c:xVal>
            <c:numRef>
              <c:f>GRAFICI!$C$3:$C$4</c:f>
              <c:numCache>
                <c:formatCode>General</c:formatCode>
                <c:ptCount val="2"/>
                <c:pt idx="0">
                  <c:v>55</c:v>
                </c:pt>
                <c:pt idx="1">
                  <c:v>55</c:v>
                </c:pt>
              </c:numCache>
            </c:numRef>
          </c:xVal>
          <c:yVal>
            <c:numRef>
              <c:f>GRAFICI!$D$3:$D$4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GRAFICI!$C$5:$C$6</c:f>
              <c:strCache>
                <c:ptCount val="1"/>
                <c:pt idx="0">
                  <c:v>112 112</c:v>
                </c:pt>
              </c:strCache>
            </c:strRef>
          </c:tx>
          <c:marker>
            <c:symbol val="none"/>
          </c:marker>
          <c:xVal>
            <c:numRef>
              <c:f>GRAFICI!$C$5:$C$6</c:f>
              <c:numCache>
                <c:formatCode>General</c:formatCode>
                <c:ptCount val="2"/>
                <c:pt idx="0">
                  <c:v>112</c:v>
                </c:pt>
                <c:pt idx="1">
                  <c:v>112</c:v>
                </c:pt>
              </c:numCache>
            </c:numRef>
          </c:xVal>
          <c:yVal>
            <c:numRef>
              <c:f>GRAFICI!$D$5:$D$6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3"/>
          <c:order val="3"/>
          <c:marker>
            <c:symbol val="none"/>
          </c:marker>
          <c:xVal>
            <c:numRef>
              <c:f>GRAFICI!$C$7:$C$8</c:f>
              <c:numCache>
                <c:formatCode>General</c:formatCode>
                <c:ptCount val="2"/>
                <c:pt idx="0">
                  <c:v>192</c:v>
                </c:pt>
                <c:pt idx="1">
                  <c:v>192</c:v>
                </c:pt>
              </c:numCache>
            </c:numRef>
          </c:xVal>
          <c:yVal>
            <c:numRef>
              <c:f>GRAFICI!$D$7:$D$8</c:f>
              <c:numCache>
                <c:formatCode>General</c:formatCode>
                <c:ptCount val="2"/>
                <c:pt idx="0">
                  <c:v>0</c:v>
                </c:pt>
                <c:pt idx="1">
                  <c:v>100000</c:v>
                </c:pt>
              </c:numCache>
            </c:numRef>
          </c:yVal>
          <c:smooth val="0"/>
        </c:ser>
        <c:ser>
          <c:idx val="1"/>
          <c:order val="0"/>
          <c:tx>
            <c:v>OUT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Analisi!$B$24:$B$1039</c:f>
              <c:numCache>
                <c:formatCode>General</c:formatCode>
                <c:ptCount val="1016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  <c:pt idx="8">
                  <c:v>28</c:v>
                </c:pt>
                <c:pt idx="9">
                  <c:v>29</c:v>
                </c:pt>
                <c:pt idx="10">
                  <c:v>30</c:v>
                </c:pt>
                <c:pt idx="11">
                  <c:v>31</c:v>
                </c:pt>
                <c:pt idx="12">
                  <c:v>32</c:v>
                </c:pt>
                <c:pt idx="13">
                  <c:v>33</c:v>
                </c:pt>
                <c:pt idx="14">
                  <c:v>34</c:v>
                </c:pt>
                <c:pt idx="15">
                  <c:v>35</c:v>
                </c:pt>
                <c:pt idx="16">
                  <c:v>36</c:v>
                </c:pt>
                <c:pt idx="17">
                  <c:v>37</c:v>
                </c:pt>
                <c:pt idx="18">
                  <c:v>38</c:v>
                </c:pt>
                <c:pt idx="19">
                  <c:v>39</c:v>
                </c:pt>
                <c:pt idx="20">
                  <c:v>40</c:v>
                </c:pt>
                <c:pt idx="21">
                  <c:v>41</c:v>
                </c:pt>
                <c:pt idx="22">
                  <c:v>42</c:v>
                </c:pt>
                <c:pt idx="23">
                  <c:v>43</c:v>
                </c:pt>
                <c:pt idx="24">
                  <c:v>44</c:v>
                </c:pt>
                <c:pt idx="25">
                  <c:v>45</c:v>
                </c:pt>
                <c:pt idx="26">
                  <c:v>46</c:v>
                </c:pt>
                <c:pt idx="27">
                  <c:v>47</c:v>
                </c:pt>
                <c:pt idx="28">
                  <c:v>48</c:v>
                </c:pt>
                <c:pt idx="29">
                  <c:v>49</c:v>
                </c:pt>
                <c:pt idx="30">
                  <c:v>50</c:v>
                </c:pt>
                <c:pt idx="31">
                  <c:v>51</c:v>
                </c:pt>
                <c:pt idx="32">
                  <c:v>52</c:v>
                </c:pt>
                <c:pt idx="33">
                  <c:v>53</c:v>
                </c:pt>
                <c:pt idx="34">
                  <c:v>54</c:v>
                </c:pt>
                <c:pt idx="35">
                  <c:v>55</c:v>
                </c:pt>
                <c:pt idx="36">
                  <c:v>56</c:v>
                </c:pt>
                <c:pt idx="37">
                  <c:v>57</c:v>
                </c:pt>
                <c:pt idx="38">
                  <c:v>58</c:v>
                </c:pt>
                <c:pt idx="39">
                  <c:v>59</c:v>
                </c:pt>
                <c:pt idx="40">
                  <c:v>60</c:v>
                </c:pt>
                <c:pt idx="41">
                  <c:v>61</c:v>
                </c:pt>
                <c:pt idx="42">
                  <c:v>62</c:v>
                </c:pt>
                <c:pt idx="43">
                  <c:v>63</c:v>
                </c:pt>
                <c:pt idx="44">
                  <c:v>64</c:v>
                </c:pt>
                <c:pt idx="45">
                  <c:v>65</c:v>
                </c:pt>
                <c:pt idx="46">
                  <c:v>66</c:v>
                </c:pt>
                <c:pt idx="47">
                  <c:v>67</c:v>
                </c:pt>
                <c:pt idx="48">
                  <c:v>68</c:v>
                </c:pt>
                <c:pt idx="49">
                  <c:v>69</c:v>
                </c:pt>
                <c:pt idx="50">
                  <c:v>70</c:v>
                </c:pt>
                <c:pt idx="51">
                  <c:v>71</c:v>
                </c:pt>
                <c:pt idx="52">
                  <c:v>72</c:v>
                </c:pt>
                <c:pt idx="53">
                  <c:v>73</c:v>
                </c:pt>
                <c:pt idx="54">
                  <c:v>74</c:v>
                </c:pt>
                <c:pt idx="55">
                  <c:v>75</c:v>
                </c:pt>
                <c:pt idx="56">
                  <c:v>76</c:v>
                </c:pt>
                <c:pt idx="57">
                  <c:v>77</c:v>
                </c:pt>
                <c:pt idx="58">
                  <c:v>78</c:v>
                </c:pt>
                <c:pt idx="59">
                  <c:v>79</c:v>
                </c:pt>
                <c:pt idx="60">
                  <c:v>80</c:v>
                </c:pt>
                <c:pt idx="61">
                  <c:v>81</c:v>
                </c:pt>
                <c:pt idx="62">
                  <c:v>82</c:v>
                </c:pt>
                <c:pt idx="63">
                  <c:v>83</c:v>
                </c:pt>
                <c:pt idx="64">
                  <c:v>84</c:v>
                </c:pt>
                <c:pt idx="65">
                  <c:v>85</c:v>
                </c:pt>
                <c:pt idx="66">
                  <c:v>86</c:v>
                </c:pt>
                <c:pt idx="67">
                  <c:v>87</c:v>
                </c:pt>
                <c:pt idx="68">
                  <c:v>88</c:v>
                </c:pt>
                <c:pt idx="69">
                  <c:v>89</c:v>
                </c:pt>
                <c:pt idx="70">
                  <c:v>90</c:v>
                </c:pt>
                <c:pt idx="71">
                  <c:v>91</c:v>
                </c:pt>
                <c:pt idx="72">
                  <c:v>92</c:v>
                </c:pt>
                <c:pt idx="73">
                  <c:v>93</c:v>
                </c:pt>
                <c:pt idx="74">
                  <c:v>94</c:v>
                </c:pt>
                <c:pt idx="75">
                  <c:v>95</c:v>
                </c:pt>
                <c:pt idx="76">
                  <c:v>96</c:v>
                </c:pt>
                <c:pt idx="77">
                  <c:v>97</c:v>
                </c:pt>
                <c:pt idx="78">
                  <c:v>98</c:v>
                </c:pt>
                <c:pt idx="79">
                  <c:v>99</c:v>
                </c:pt>
                <c:pt idx="80">
                  <c:v>100</c:v>
                </c:pt>
                <c:pt idx="81">
                  <c:v>101</c:v>
                </c:pt>
                <c:pt idx="82">
                  <c:v>102</c:v>
                </c:pt>
                <c:pt idx="83">
                  <c:v>103</c:v>
                </c:pt>
                <c:pt idx="84">
                  <c:v>104</c:v>
                </c:pt>
                <c:pt idx="85">
                  <c:v>105</c:v>
                </c:pt>
                <c:pt idx="86">
                  <c:v>106</c:v>
                </c:pt>
                <c:pt idx="87">
                  <c:v>107</c:v>
                </c:pt>
                <c:pt idx="88">
                  <c:v>108</c:v>
                </c:pt>
                <c:pt idx="89">
                  <c:v>109</c:v>
                </c:pt>
                <c:pt idx="90">
                  <c:v>110</c:v>
                </c:pt>
                <c:pt idx="91">
                  <c:v>111</c:v>
                </c:pt>
                <c:pt idx="92">
                  <c:v>112</c:v>
                </c:pt>
                <c:pt idx="93">
                  <c:v>113</c:v>
                </c:pt>
                <c:pt idx="94">
                  <c:v>114</c:v>
                </c:pt>
                <c:pt idx="95">
                  <c:v>115</c:v>
                </c:pt>
                <c:pt idx="96">
                  <c:v>116</c:v>
                </c:pt>
                <c:pt idx="97">
                  <c:v>117</c:v>
                </c:pt>
                <c:pt idx="98">
                  <c:v>118</c:v>
                </c:pt>
                <c:pt idx="99">
                  <c:v>119</c:v>
                </c:pt>
                <c:pt idx="100">
                  <c:v>120</c:v>
                </c:pt>
                <c:pt idx="101">
                  <c:v>121</c:v>
                </c:pt>
                <c:pt idx="102">
                  <c:v>122</c:v>
                </c:pt>
                <c:pt idx="103">
                  <c:v>123</c:v>
                </c:pt>
                <c:pt idx="104">
                  <c:v>124</c:v>
                </c:pt>
                <c:pt idx="105">
                  <c:v>125</c:v>
                </c:pt>
                <c:pt idx="106">
                  <c:v>126</c:v>
                </c:pt>
                <c:pt idx="107">
                  <c:v>127</c:v>
                </c:pt>
                <c:pt idx="108">
                  <c:v>128</c:v>
                </c:pt>
                <c:pt idx="109">
                  <c:v>129</c:v>
                </c:pt>
                <c:pt idx="110">
                  <c:v>130</c:v>
                </c:pt>
                <c:pt idx="111">
                  <c:v>131</c:v>
                </c:pt>
                <c:pt idx="112">
                  <c:v>132</c:v>
                </c:pt>
                <c:pt idx="113">
                  <c:v>133</c:v>
                </c:pt>
                <c:pt idx="114">
                  <c:v>134</c:v>
                </c:pt>
                <c:pt idx="115">
                  <c:v>135</c:v>
                </c:pt>
                <c:pt idx="116">
                  <c:v>136</c:v>
                </c:pt>
                <c:pt idx="117">
                  <c:v>137</c:v>
                </c:pt>
                <c:pt idx="118">
                  <c:v>138</c:v>
                </c:pt>
                <c:pt idx="119">
                  <c:v>139</c:v>
                </c:pt>
                <c:pt idx="120">
                  <c:v>140</c:v>
                </c:pt>
                <c:pt idx="121">
                  <c:v>141</c:v>
                </c:pt>
                <c:pt idx="122">
                  <c:v>142</c:v>
                </c:pt>
                <c:pt idx="123">
                  <c:v>143</c:v>
                </c:pt>
                <c:pt idx="124">
                  <c:v>144</c:v>
                </c:pt>
                <c:pt idx="125">
                  <c:v>145</c:v>
                </c:pt>
                <c:pt idx="126">
                  <c:v>146</c:v>
                </c:pt>
                <c:pt idx="127">
                  <c:v>147</c:v>
                </c:pt>
                <c:pt idx="128">
                  <c:v>148</c:v>
                </c:pt>
                <c:pt idx="129">
                  <c:v>149</c:v>
                </c:pt>
                <c:pt idx="130">
                  <c:v>150</c:v>
                </c:pt>
                <c:pt idx="131">
                  <c:v>151</c:v>
                </c:pt>
                <c:pt idx="132">
                  <c:v>152</c:v>
                </c:pt>
                <c:pt idx="133">
                  <c:v>153</c:v>
                </c:pt>
                <c:pt idx="134">
                  <c:v>154</c:v>
                </c:pt>
                <c:pt idx="135">
                  <c:v>155</c:v>
                </c:pt>
                <c:pt idx="136">
                  <c:v>156</c:v>
                </c:pt>
                <c:pt idx="137">
                  <c:v>157</c:v>
                </c:pt>
                <c:pt idx="138">
                  <c:v>158</c:v>
                </c:pt>
                <c:pt idx="139">
                  <c:v>159</c:v>
                </c:pt>
                <c:pt idx="140">
                  <c:v>160</c:v>
                </c:pt>
                <c:pt idx="141">
                  <c:v>161</c:v>
                </c:pt>
                <c:pt idx="142">
                  <c:v>162</c:v>
                </c:pt>
                <c:pt idx="143">
                  <c:v>163</c:v>
                </c:pt>
                <c:pt idx="144">
                  <c:v>164</c:v>
                </c:pt>
                <c:pt idx="145">
                  <c:v>165</c:v>
                </c:pt>
                <c:pt idx="146">
                  <c:v>166</c:v>
                </c:pt>
                <c:pt idx="147">
                  <c:v>167</c:v>
                </c:pt>
                <c:pt idx="148">
                  <c:v>168</c:v>
                </c:pt>
                <c:pt idx="149">
                  <c:v>169</c:v>
                </c:pt>
                <c:pt idx="150">
                  <c:v>170</c:v>
                </c:pt>
                <c:pt idx="151">
                  <c:v>171</c:v>
                </c:pt>
                <c:pt idx="152">
                  <c:v>172</c:v>
                </c:pt>
                <c:pt idx="153">
                  <c:v>173</c:v>
                </c:pt>
                <c:pt idx="154">
                  <c:v>174</c:v>
                </c:pt>
                <c:pt idx="155">
                  <c:v>175</c:v>
                </c:pt>
                <c:pt idx="156">
                  <c:v>176</c:v>
                </c:pt>
                <c:pt idx="157">
                  <c:v>177</c:v>
                </c:pt>
                <c:pt idx="158">
                  <c:v>178</c:v>
                </c:pt>
                <c:pt idx="159">
                  <c:v>179</c:v>
                </c:pt>
                <c:pt idx="160">
                  <c:v>180</c:v>
                </c:pt>
                <c:pt idx="161">
                  <c:v>181</c:v>
                </c:pt>
                <c:pt idx="162">
                  <c:v>182</c:v>
                </c:pt>
                <c:pt idx="163">
                  <c:v>183</c:v>
                </c:pt>
                <c:pt idx="164">
                  <c:v>184</c:v>
                </c:pt>
                <c:pt idx="165">
                  <c:v>185</c:v>
                </c:pt>
                <c:pt idx="166">
                  <c:v>186</c:v>
                </c:pt>
                <c:pt idx="167">
                  <c:v>187</c:v>
                </c:pt>
                <c:pt idx="168">
                  <c:v>188</c:v>
                </c:pt>
                <c:pt idx="169">
                  <c:v>189</c:v>
                </c:pt>
                <c:pt idx="170">
                  <c:v>190</c:v>
                </c:pt>
                <c:pt idx="171">
                  <c:v>191</c:v>
                </c:pt>
                <c:pt idx="172">
                  <c:v>192</c:v>
                </c:pt>
                <c:pt idx="173">
                  <c:v>193</c:v>
                </c:pt>
                <c:pt idx="174">
                  <c:v>194</c:v>
                </c:pt>
                <c:pt idx="175">
                  <c:v>195</c:v>
                </c:pt>
                <c:pt idx="176">
                  <c:v>196</c:v>
                </c:pt>
                <c:pt idx="177">
                  <c:v>197</c:v>
                </c:pt>
                <c:pt idx="178">
                  <c:v>198</c:v>
                </c:pt>
                <c:pt idx="179">
                  <c:v>199</c:v>
                </c:pt>
                <c:pt idx="180">
                  <c:v>200</c:v>
                </c:pt>
                <c:pt idx="181">
                  <c:v>201</c:v>
                </c:pt>
                <c:pt idx="182">
                  <c:v>202</c:v>
                </c:pt>
                <c:pt idx="183">
                  <c:v>203</c:v>
                </c:pt>
                <c:pt idx="184">
                  <c:v>204</c:v>
                </c:pt>
                <c:pt idx="185">
                  <c:v>205</c:v>
                </c:pt>
                <c:pt idx="186">
                  <c:v>206</c:v>
                </c:pt>
                <c:pt idx="187">
                  <c:v>207</c:v>
                </c:pt>
                <c:pt idx="188">
                  <c:v>208</c:v>
                </c:pt>
                <c:pt idx="189">
                  <c:v>209</c:v>
                </c:pt>
                <c:pt idx="190">
                  <c:v>210</c:v>
                </c:pt>
                <c:pt idx="191">
                  <c:v>211</c:v>
                </c:pt>
                <c:pt idx="192">
                  <c:v>212</c:v>
                </c:pt>
                <c:pt idx="193">
                  <c:v>213</c:v>
                </c:pt>
                <c:pt idx="194">
                  <c:v>214</c:v>
                </c:pt>
                <c:pt idx="195">
                  <c:v>215</c:v>
                </c:pt>
                <c:pt idx="196">
                  <c:v>216</c:v>
                </c:pt>
                <c:pt idx="197">
                  <c:v>217</c:v>
                </c:pt>
                <c:pt idx="198">
                  <c:v>218</c:v>
                </c:pt>
                <c:pt idx="199">
                  <c:v>219</c:v>
                </c:pt>
                <c:pt idx="200">
                  <c:v>220</c:v>
                </c:pt>
                <c:pt idx="201">
                  <c:v>221</c:v>
                </c:pt>
                <c:pt idx="202">
                  <c:v>222</c:v>
                </c:pt>
                <c:pt idx="203">
                  <c:v>223</c:v>
                </c:pt>
                <c:pt idx="204">
                  <c:v>224</c:v>
                </c:pt>
                <c:pt idx="205">
                  <c:v>225</c:v>
                </c:pt>
                <c:pt idx="206">
                  <c:v>226</c:v>
                </c:pt>
                <c:pt idx="207">
                  <c:v>227</c:v>
                </c:pt>
                <c:pt idx="208">
                  <c:v>228</c:v>
                </c:pt>
                <c:pt idx="209">
                  <c:v>229</c:v>
                </c:pt>
                <c:pt idx="210">
                  <c:v>230</c:v>
                </c:pt>
                <c:pt idx="211">
                  <c:v>231</c:v>
                </c:pt>
                <c:pt idx="212">
                  <c:v>232</c:v>
                </c:pt>
                <c:pt idx="213">
                  <c:v>233</c:v>
                </c:pt>
                <c:pt idx="214">
                  <c:v>234</c:v>
                </c:pt>
                <c:pt idx="215">
                  <c:v>235</c:v>
                </c:pt>
                <c:pt idx="216">
                  <c:v>236</c:v>
                </c:pt>
                <c:pt idx="217">
                  <c:v>237</c:v>
                </c:pt>
              </c:numCache>
            </c:numRef>
          </c:xVal>
          <c:yVal>
            <c:numRef>
              <c:f>Analisi!$S$24:$S$1039</c:f>
              <c:numCache>
                <c:formatCode>General</c:formatCode>
                <c:ptCount val="1016"/>
                <c:pt idx="4">
                  <c:v>536</c:v>
                </c:pt>
                <c:pt idx="11">
                  <c:v>490</c:v>
                </c:pt>
                <c:pt idx="18">
                  <c:v>512</c:v>
                </c:pt>
                <c:pt idx="25">
                  <c:v>400</c:v>
                </c:pt>
                <c:pt idx="32">
                  <c:v>528</c:v>
                </c:pt>
                <c:pt idx="39">
                  <c:v>498</c:v>
                </c:pt>
                <c:pt idx="46">
                  <c:v>545</c:v>
                </c:pt>
                <c:pt idx="53">
                  <c:v>512</c:v>
                </c:pt>
                <c:pt idx="60">
                  <c:v>487</c:v>
                </c:pt>
                <c:pt idx="67">
                  <c:v>503</c:v>
                </c:pt>
                <c:pt idx="81">
                  <c:v>465</c:v>
                </c:pt>
                <c:pt idx="92">
                  <c:v>525</c:v>
                </c:pt>
                <c:pt idx="102">
                  <c:v>520</c:v>
                </c:pt>
                <c:pt idx="107">
                  <c:v>530</c:v>
                </c:pt>
                <c:pt idx="114">
                  <c:v>610</c:v>
                </c:pt>
                <c:pt idx="121">
                  <c:v>585</c:v>
                </c:pt>
                <c:pt idx="126">
                  <c:v>575</c:v>
                </c:pt>
                <c:pt idx="135">
                  <c:v>765</c:v>
                </c:pt>
                <c:pt idx="137">
                  <c:v>685</c:v>
                </c:pt>
                <c:pt idx="140">
                  <c:v>695</c:v>
                </c:pt>
                <c:pt idx="142">
                  <c:v>640</c:v>
                </c:pt>
                <c:pt idx="156">
                  <c:v>700</c:v>
                </c:pt>
                <c:pt idx="161">
                  <c:v>520</c:v>
                </c:pt>
                <c:pt idx="163">
                  <c:v>710</c:v>
                </c:pt>
                <c:pt idx="172">
                  <c:v>685</c:v>
                </c:pt>
                <c:pt idx="179">
                  <c:v>725</c:v>
                </c:pt>
                <c:pt idx="189">
                  <c:v>690</c:v>
                </c:pt>
                <c:pt idx="196">
                  <c:v>710</c:v>
                </c:pt>
                <c:pt idx="203">
                  <c:v>580</c:v>
                </c:pt>
                <c:pt idx="210">
                  <c:v>740</c:v>
                </c:pt>
                <c:pt idx="213">
                  <c:v>760</c:v>
                </c:pt>
                <c:pt idx="217">
                  <c:v>710</c:v>
                </c:pt>
                <c:pt idx="223">
                  <c:v>647.5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892928"/>
        <c:axId val="112894720"/>
      </c:scatterChart>
      <c:valAx>
        <c:axId val="112892928"/>
        <c:scaling>
          <c:orientation val="minMax"/>
          <c:max val="250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112894720"/>
        <c:crosses val="autoZero"/>
        <c:crossBetween val="midCat"/>
        <c:majorUnit val="20"/>
      </c:valAx>
      <c:valAx>
        <c:axId val="112894720"/>
        <c:scaling>
          <c:orientation val="minMax"/>
          <c:max val="800"/>
          <c:min val="3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[mg/l]</a:t>
                </a:r>
              </a:p>
            </c:rich>
          </c:tx>
          <c:layout>
            <c:manualLayout>
              <c:xMode val="edge"/>
              <c:yMode val="edge"/>
              <c:x val="2.4588413787356982E-2"/>
              <c:y val="0.4603838721108228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2892928"/>
        <c:crosses val="autoZero"/>
        <c:crossBetween val="midCat"/>
        <c:majorUnit val="1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0.12237</cdr:x>
      <cdr:y>0.02642</cdr:y>
    </cdr:from>
    <cdr:to>
      <cdr:x>0.22159</cdr:x>
      <cdr:y>0.09993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704851" y="99601"/>
          <a:ext cx="571515" cy="27714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it-IT" sz="1100" dirty="0" smtClean="0">
              <a:latin typeface="+mn-lt"/>
              <a:cs typeface="Times New Roman" pitchFamily="18" charset="0"/>
            </a:rPr>
            <a:t>I</a:t>
          </a:r>
          <a:endParaRPr lang="it-IT" sz="1100" dirty="0">
            <a:latin typeface="+mn-lt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0.31253</cdr:x>
      <cdr:y>0.02642</cdr:y>
    </cdr:from>
    <cdr:to>
      <cdr:x>0.42002</cdr:x>
      <cdr:y>0.09993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1800209" y="99601"/>
          <a:ext cx="619152" cy="27714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100" dirty="0" smtClean="0">
              <a:latin typeface="+mn-lt"/>
              <a:cs typeface="Times New Roman" pitchFamily="18" charset="0"/>
            </a:rPr>
            <a:t>II</a:t>
          </a:r>
          <a:endParaRPr lang="it-IT" sz="1100" dirty="0">
            <a:latin typeface="+mn-lt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0.6383</cdr:x>
      <cdr:y>0.02642</cdr:y>
    </cdr:from>
    <cdr:to>
      <cdr:x>0.74041</cdr:x>
      <cdr:y>0.09993</cdr:y>
    </cdr:to>
    <cdr:sp macro="" textlink="">
      <cdr:nvSpPr>
        <cdr:cNvPr id="4" name="CasellaDiTesto 1"/>
        <cdr:cNvSpPr txBox="1"/>
      </cdr:nvSpPr>
      <cdr:spPr>
        <a:xfrm xmlns:a="http://schemas.openxmlformats.org/drawingml/2006/main">
          <a:off x="3676652" y="99601"/>
          <a:ext cx="588163" cy="27714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1100" dirty="0" smtClean="0">
              <a:latin typeface="+mn-lt"/>
              <a:cs typeface="Times New Roman" pitchFamily="18" charset="0"/>
            </a:rPr>
            <a:t>III</a:t>
          </a:r>
          <a:endParaRPr lang="it-IT" sz="1100" dirty="0">
            <a:latin typeface="+mn-lt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BF209-7DFC-486C-A25A-FD9048C11FE3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2D698-6474-475A-B919-8D14D8CD3D0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40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Chiedere marco alcuni chiarimenti e cosa</a:t>
            </a:r>
            <a:r>
              <a:rPr lang="it-IT" baseline="0" dirty="0" smtClean="0"/>
              <a:t> mettere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4AFC1-C9B3-4D96-B423-98A0A262A624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301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22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B855E7-7423-4044-A123-E263C8F35D08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552768-9289-44D0-A3A5-147F9554A1AA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43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22CB42-991C-4C6B-84E2-13DF4CFA9CF2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63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FA92EA-1730-4201-982F-747E21BB4A8A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CHIEDERE LEGGI PER IL COMPOST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4AFC1-C9B3-4D96-B423-98A0A262A624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076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Cambio posizione</a:t>
            </a:r>
            <a:r>
              <a:rPr lang="it-IT" baseline="0" dirty="0" smtClean="0"/>
              <a:t> valori energetici</a:t>
            </a:r>
          </a:p>
          <a:p>
            <a:r>
              <a:rPr lang="it-IT" baseline="0" dirty="0" smtClean="0"/>
              <a:t>Chiedere info su </a:t>
            </a:r>
            <a:r>
              <a:rPr lang="it-IT" baseline="0" dirty="0" err="1" smtClean="0"/>
              <a:t>filtropressatura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poteco</a:t>
            </a:r>
            <a:r>
              <a:rPr lang="it-IT" baseline="0" dirty="0" smtClean="0"/>
              <a:t> recuperare dosaggi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4AFC1-C9B3-4D96-B423-98A0A262A624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2086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4AFC1-C9B3-4D96-B423-98A0A262A624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19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Chiedere foto Francesca</a:t>
            </a:r>
          </a:p>
          <a:p>
            <a:r>
              <a:rPr lang="it-IT" dirty="0" smtClean="0"/>
              <a:t>Valutare se fare qualche</a:t>
            </a:r>
            <a:r>
              <a:rPr lang="it-IT" baseline="0" dirty="0" smtClean="0"/>
              <a:t> commento in più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4AFC1-C9B3-4D96-B423-98A0A262A624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894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4AFC1-C9B3-4D96-B423-98A0A262A624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521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10   300L/</a:t>
            </a:r>
            <a:r>
              <a:rPr lang="it-IT" dirty="0" err="1" smtClean="0"/>
              <a:t>min</a:t>
            </a:r>
            <a:r>
              <a:rPr lang="it-IT" dirty="0" smtClean="0"/>
              <a:t> rendimento 80%</a:t>
            </a:r>
          </a:p>
          <a:p>
            <a:r>
              <a:rPr lang="it-IT" dirty="0" smtClean="0"/>
              <a:t>Impianto GEAL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prod</a:t>
            </a:r>
            <a:r>
              <a:rPr lang="it-IT" baseline="0" dirty="0" smtClean="0"/>
              <a:t> = 0,03mc/</a:t>
            </a:r>
            <a:r>
              <a:rPr lang="it-IT" baseline="0" dirty="0" err="1" smtClean="0"/>
              <a:t>kgVS</a:t>
            </a:r>
            <a:endParaRPr lang="it-IT" baseline="0" dirty="0" smtClean="0"/>
          </a:p>
          <a:p>
            <a:r>
              <a:rPr lang="it-IT" baseline="0" dirty="0" smtClean="0"/>
              <a:t>noi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4AFC1-C9B3-4D96-B423-98A0A262A624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13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10   300L/</a:t>
            </a:r>
            <a:r>
              <a:rPr lang="it-IT" dirty="0" err="1" smtClean="0"/>
              <a:t>min</a:t>
            </a:r>
            <a:r>
              <a:rPr lang="it-IT" dirty="0" smtClean="0"/>
              <a:t> rendimento 80%</a:t>
            </a:r>
          </a:p>
          <a:p>
            <a:r>
              <a:rPr lang="it-IT" dirty="0" smtClean="0"/>
              <a:t>Impianto GEAL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prod</a:t>
            </a:r>
            <a:r>
              <a:rPr lang="it-IT" baseline="0" dirty="0" smtClean="0"/>
              <a:t> = 0,03mc/</a:t>
            </a:r>
            <a:r>
              <a:rPr lang="it-IT" baseline="0" dirty="0" err="1" smtClean="0"/>
              <a:t>kgVS</a:t>
            </a:r>
            <a:endParaRPr lang="it-IT" baseline="0" dirty="0" smtClean="0"/>
          </a:p>
          <a:p>
            <a:r>
              <a:rPr lang="it-IT" baseline="0" dirty="0" smtClean="0"/>
              <a:t>noi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4AFC1-C9B3-4D96-B423-98A0A262A624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13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10   300L/</a:t>
            </a:r>
            <a:r>
              <a:rPr lang="it-IT" dirty="0" err="1" smtClean="0"/>
              <a:t>min</a:t>
            </a:r>
            <a:r>
              <a:rPr lang="it-IT" dirty="0" smtClean="0"/>
              <a:t> rendimento 80%</a:t>
            </a:r>
          </a:p>
          <a:p>
            <a:r>
              <a:rPr lang="it-IT" dirty="0" smtClean="0"/>
              <a:t>Impianto GEAL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prod</a:t>
            </a:r>
            <a:r>
              <a:rPr lang="it-IT" baseline="0" dirty="0" smtClean="0"/>
              <a:t> = 0,03mc/</a:t>
            </a:r>
            <a:r>
              <a:rPr lang="it-IT" baseline="0" dirty="0" err="1" smtClean="0"/>
              <a:t>kgVS</a:t>
            </a:r>
            <a:endParaRPr lang="it-IT" baseline="0" dirty="0" smtClean="0"/>
          </a:p>
          <a:p>
            <a:r>
              <a:rPr lang="it-IT" baseline="0" dirty="0" smtClean="0"/>
              <a:t>noi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4AFC1-C9B3-4D96-B423-98A0A262A624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13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8F4E36-E87D-4696-8B4C-B2F4602F4A7E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98BAB-ABFD-481B-9860-09EB0ED9741A}" type="slidenum">
              <a:rPr lang="it-IT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40000">
              <a:schemeClr val="bg1"/>
            </a:gs>
            <a:gs pos="100000">
              <a:srgbClr val="8EDC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7F6AD-0927-4EA3-9047-10CB27B36AF0}" type="datetimeFigureOut">
              <a:rPr lang="it-IT" smtClean="0"/>
              <a:pPr/>
              <a:t>17/06/2015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297D6-2A65-484E-8EC7-FAD520A99C5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5.wmf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57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4.wmf"/><Relationship Id="rId5" Type="http://schemas.openxmlformats.org/officeDocument/2006/relationships/image" Target="../media/image3.jpeg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58.wmf"/><Relationship Id="rId4" Type="http://schemas.openxmlformats.org/officeDocument/2006/relationships/image" Target="../media/image1.jpeg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10" Type="http://schemas.openxmlformats.org/officeDocument/2006/relationships/image" Target="../media/image3.jpeg"/><Relationship Id="rId4" Type="http://schemas.openxmlformats.org/officeDocument/2006/relationships/image" Target="../media/image63.png"/><Relationship Id="rId9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3.jpeg"/><Relationship Id="rId9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jpeg"/><Relationship Id="rId7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11" Type="http://schemas.openxmlformats.org/officeDocument/2006/relationships/image" Target="../media/image94.jpeg"/><Relationship Id="rId5" Type="http://schemas.openxmlformats.org/officeDocument/2006/relationships/image" Target="../media/image88.emf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emf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3.jpeg"/><Relationship Id="rId7" Type="http://schemas.openxmlformats.org/officeDocument/2006/relationships/image" Target="../media/image10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3.jpeg"/><Relationship Id="rId10" Type="http://schemas.openxmlformats.org/officeDocument/2006/relationships/image" Target="../media/image10.jpeg"/><Relationship Id="rId4" Type="http://schemas.openxmlformats.org/officeDocument/2006/relationships/image" Target="../media/image1.jpe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3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3096344"/>
          </a:xfrm>
        </p:spPr>
        <p:txBody>
          <a:bodyPr>
            <a:noAutofit/>
          </a:bodyPr>
          <a:lstStyle/>
          <a:p>
            <a:r>
              <a:rPr lang="it-IT" sz="8000" b="1" dirty="0" err="1" smtClean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it-IT" sz="5000" b="1" dirty="0" err="1" smtClean="0">
                <a:solidFill>
                  <a:srgbClr val="B5DC00"/>
                </a:solidFill>
              </a:rPr>
              <a:t>.</a:t>
            </a:r>
            <a:r>
              <a:rPr lang="it-IT" sz="8000" b="1" dirty="0" err="1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it-IT" sz="5000" b="1" dirty="0" err="1" smtClean="0">
                <a:solidFill>
                  <a:srgbClr val="B5DC00"/>
                </a:solidFill>
              </a:rPr>
              <a:t>.</a:t>
            </a:r>
            <a:r>
              <a:rPr lang="it-IT" sz="8000" b="1" i="1" dirty="0" err="1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it-IT" sz="8000" b="1" dirty="0" err="1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it-IT" sz="5000" b="1" dirty="0" err="1" smtClean="0">
                <a:solidFill>
                  <a:srgbClr val="B5DC00"/>
                </a:solidFill>
              </a:rPr>
              <a:t>.</a:t>
            </a:r>
            <a:r>
              <a:rPr lang="it-IT" sz="1800" b="1" dirty="0" smtClean="0">
                <a:solidFill>
                  <a:srgbClr val="B5DC00"/>
                </a:solidFill>
              </a:rPr>
              <a:t/>
            </a:r>
            <a:br>
              <a:rPr lang="it-IT" sz="1800" b="1" dirty="0" smtClean="0">
                <a:solidFill>
                  <a:srgbClr val="B5DC00"/>
                </a:solidFill>
              </a:rPr>
            </a:br>
            <a:r>
              <a:rPr lang="it-IT" sz="1800" b="1" dirty="0" smtClean="0">
                <a:solidFill>
                  <a:srgbClr val="B5DC00"/>
                </a:solidFill>
              </a:rPr>
              <a:t/>
            </a:r>
            <a:br>
              <a:rPr lang="it-IT" sz="1800" b="1" dirty="0" smtClean="0">
                <a:solidFill>
                  <a:srgbClr val="B5DC00"/>
                </a:solidFill>
              </a:rPr>
            </a:br>
            <a:r>
              <a:rPr lang="it-IT" sz="4000" b="1" dirty="0" err="1" smtClean="0">
                <a:solidFill>
                  <a:schemeClr val="accent1">
                    <a:lumMod val="75000"/>
                  </a:schemeClr>
                </a:solidFill>
              </a:rPr>
              <a:t>Matter</a:t>
            </a:r>
            <a:r>
              <a:rPr lang="it-IT" sz="4000" b="1" dirty="0" smtClean="0">
                <a:solidFill>
                  <a:schemeClr val="accent1">
                    <a:lumMod val="75000"/>
                  </a:schemeClr>
                </a:solidFill>
              </a:rPr>
              <a:t> and Energy </a:t>
            </a:r>
            <a:r>
              <a:rPr lang="it-IT" sz="4000" b="1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it-IT" sz="4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dirty="0" err="1" smtClean="0">
                <a:solidFill>
                  <a:schemeClr val="accent1">
                    <a:lumMod val="75000"/>
                  </a:schemeClr>
                </a:solidFill>
              </a:rPr>
              <a:t>TAnnery</a:t>
            </a:r>
            <a:r>
              <a:rPr lang="it-IT" sz="4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dirty="0" err="1" smtClean="0">
                <a:solidFill>
                  <a:schemeClr val="accent1">
                    <a:lumMod val="75000"/>
                  </a:schemeClr>
                </a:solidFill>
              </a:rPr>
              <a:t>sludges</a:t>
            </a:r>
            <a:endParaRPr lang="it-IT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" descr="C:\Users\uso21.DEPURATOREAQUAR\Documents\META\SITO INTERNET\CONTENUTI\PCreoLoghi_AngoloFrase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725144"/>
            <a:ext cx="5598066" cy="14617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950" y="4653136"/>
            <a:ext cx="159880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48" r="10622" b="29126"/>
          <a:stretch>
            <a:fillRect/>
          </a:stretch>
        </p:blipFill>
        <p:spPr bwMode="auto">
          <a:xfrm>
            <a:off x="6012160" y="1988840"/>
            <a:ext cx="15841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La CO-DIGESTIONE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6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5" name="CasellaDiTesto 14"/>
          <p:cNvSpPr txBox="1"/>
          <p:nvPr/>
        </p:nvSpPr>
        <p:spPr>
          <a:xfrm>
            <a:off x="323528" y="836712"/>
            <a:ext cx="7128792" cy="101566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it-IT" sz="2400" b="1" dirty="0" smtClean="0"/>
              <a:t>Sperimentazione su scala pilota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it-IT" dirty="0" err="1" smtClean="0"/>
              <a:t>Co-digestione</a:t>
            </a:r>
            <a:r>
              <a:rPr lang="it-IT" dirty="0" smtClean="0"/>
              <a:t> di fango primario industriale e carniccio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it-IT" dirty="0" smtClean="0"/>
              <a:t>Variazione dell’SRT</a:t>
            </a:r>
          </a:p>
        </p:txBody>
      </p:sp>
      <p:pic>
        <p:nvPicPr>
          <p:cNvPr id="18" name="Immagine 17" descr="20150224_1129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717032"/>
            <a:ext cx="3466388" cy="194984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0" name="Tabella 19"/>
          <p:cNvGraphicFramePr>
            <a:graphicFrameLocks noGrp="1"/>
          </p:cNvGraphicFramePr>
          <p:nvPr/>
        </p:nvGraphicFramePr>
        <p:xfrm>
          <a:off x="323528" y="1988840"/>
          <a:ext cx="7128792" cy="1521244"/>
        </p:xfrm>
        <a:graphic>
          <a:graphicData uri="http://schemas.openxmlformats.org/drawingml/2006/table">
            <a:tbl>
              <a:tblPr/>
              <a:tblGrid>
                <a:gridCol w="701912"/>
                <a:gridCol w="701912"/>
                <a:gridCol w="701912"/>
                <a:gridCol w="701912"/>
                <a:gridCol w="701912"/>
                <a:gridCol w="899324"/>
                <a:gridCol w="899324"/>
                <a:gridCol w="921260"/>
                <a:gridCol w="899324"/>
              </a:tblGrid>
              <a:tr h="273631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1° Fase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2° Fase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3° Fase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4° Fase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736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 [d]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75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145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230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302 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START-UP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SRT 15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SRT 15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SRT 15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736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SRT 25 </a:t>
                      </a: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SRT 25 </a:t>
                      </a: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736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SRT 25 </a:t>
                      </a: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 + CARNICCIO (I)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SRT 25 </a:t>
                      </a: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 + CARNICCIO (II)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CasellaDiTesto 20"/>
          <p:cNvSpPr txBox="1"/>
          <p:nvPr/>
        </p:nvSpPr>
        <p:spPr>
          <a:xfrm>
            <a:off x="323528" y="4005064"/>
            <a:ext cx="4968552" cy="147732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FASE 3</a:t>
            </a:r>
          </a:p>
          <a:p>
            <a:pPr algn="ctr"/>
            <a:r>
              <a:rPr lang="it-IT" dirty="0" smtClean="0"/>
              <a:t>Rapporto fango/carniccio [g SSV/g SSV] =</a:t>
            </a:r>
            <a:r>
              <a:rPr lang="it-IT" b="1" dirty="0" smtClean="0"/>
              <a:t> 8/1</a:t>
            </a:r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FASE 4</a:t>
            </a:r>
          </a:p>
          <a:p>
            <a:pPr algn="ctr"/>
            <a:r>
              <a:rPr lang="it-IT" dirty="0" smtClean="0"/>
              <a:t>Rapporto fango/carniccio [g SSV/g SSV] = </a:t>
            </a:r>
            <a:r>
              <a:rPr lang="it-IT" b="1" dirty="0" smtClean="0"/>
              <a:t>3/1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La CO-DIGESTIONE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6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aphicFrame>
        <p:nvGraphicFramePr>
          <p:cNvPr id="6" name="Grafico 5"/>
          <p:cNvGraphicFramePr/>
          <p:nvPr/>
        </p:nvGraphicFramePr>
        <p:xfrm>
          <a:off x="179512" y="3140968"/>
          <a:ext cx="792088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ico 6"/>
          <p:cNvGraphicFramePr/>
          <p:nvPr/>
        </p:nvGraphicFramePr>
        <p:xfrm>
          <a:off x="179512" y="692696"/>
          <a:ext cx="792088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3275856" y="5472608"/>
          <a:ext cx="5688630" cy="1268760"/>
        </p:xfrm>
        <a:graphic>
          <a:graphicData uri="http://schemas.openxmlformats.org/drawingml/2006/table">
            <a:tbl>
              <a:tblPr/>
              <a:tblGrid>
                <a:gridCol w="875174"/>
                <a:gridCol w="1021036"/>
                <a:gridCol w="875174"/>
                <a:gridCol w="875174"/>
                <a:gridCol w="1021036"/>
                <a:gridCol w="1021036"/>
              </a:tblGrid>
              <a:tr h="31719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R3 (Fase 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R3 (Fase 4)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719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Rimozioni [%]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719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SSV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719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+ 9%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+ 25%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+ 36%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La CO-DIGESTIONE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6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aphicFrame>
        <p:nvGraphicFramePr>
          <p:cNvPr id="9" name="Grafico 8"/>
          <p:cNvGraphicFramePr/>
          <p:nvPr/>
        </p:nvGraphicFramePr>
        <p:xfrm>
          <a:off x="251520" y="620688"/>
          <a:ext cx="80648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fico 10"/>
          <p:cNvGraphicFramePr/>
          <p:nvPr/>
        </p:nvGraphicFramePr>
        <p:xfrm>
          <a:off x="251520" y="3140968"/>
          <a:ext cx="806489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2771800" y="5589240"/>
          <a:ext cx="6120679" cy="1152128"/>
        </p:xfrm>
        <a:graphic>
          <a:graphicData uri="http://schemas.openxmlformats.org/drawingml/2006/table">
            <a:tbl>
              <a:tblPr/>
              <a:tblGrid>
                <a:gridCol w="1837749"/>
                <a:gridCol w="988368"/>
                <a:gridCol w="988368"/>
                <a:gridCol w="1153097"/>
                <a:gridCol w="1153097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R3 (Fase 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R3 (Fase 4)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Q 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Metano [NL/d]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SMP [NL/g 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SSV </a:t>
                      </a:r>
                      <a:r>
                        <a:rPr lang="it-IT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deg</a:t>
                      </a:r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.]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CH₄ 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[%]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92480" cy="792088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PROGETTAZIONE DIGESTORE 5m</a:t>
            </a:r>
            <a:r>
              <a:rPr lang="it-IT" b="1" baseline="30000" dirty="0" smtClean="0">
                <a:solidFill>
                  <a:prstClr val="white"/>
                </a:solidFill>
              </a:rPr>
              <a:t>3</a:t>
            </a:r>
            <a:endParaRPr lang="it-IT" i="1" baseline="30000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92775" y="1035257"/>
            <a:ext cx="2823041" cy="5058039"/>
          </a:xfrm>
          <a:gradFill>
            <a:gsLst>
              <a:gs pos="50000">
                <a:srgbClr val="92D050">
                  <a:lumMod val="79000"/>
                  <a:lumOff val="21000"/>
                  <a:alpha val="73000"/>
                </a:srgbClr>
              </a:gs>
              <a:gs pos="17000">
                <a:srgbClr val="FFFF66">
                  <a:lumMod val="79000"/>
                  <a:lumOff val="21000"/>
                  <a:alpha val="92000"/>
                </a:srgb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b="1" i="1" u="sng" dirty="0" smtClean="0"/>
              <a:t>Condizioni processo</a:t>
            </a:r>
          </a:p>
          <a:p>
            <a:pPr>
              <a:buFontTx/>
              <a:buChar char="-"/>
            </a:pPr>
            <a:r>
              <a:rPr lang="it-IT" sz="1400" b="1" i="1" dirty="0" err="1" smtClean="0">
                <a:solidFill>
                  <a:prstClr val="black"/>
                </a:solidFill>
              </a:rPr>
              <a:t>Wet</a:t>
            </a:r>
            <a:r>
              <a:rPr lang="it-IT" sz="1400" b="1" dirty="0" smtClean="0">
                <a:solidFill>
                  <a:prstClr val="black"/>
                </a:solidFill>
              </a:rPr>
              <a:t> </a:t>
            </a:r>
            <a:r>
              <a:rPr lang="it-IT" sz="1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it-IT" sz="1200" b="1" dirty="0" smtClean="0">
                <a:solidFill>
                  <a:prstClr val="black"/>
                </a:solidFill>
              </a:rPr>
              <a:t> </a:t>
            </a:r>
            <a:r>
              <a:rPr lang="it-IT" sz="1400" b="1" dirty="0" smtClean="0">
                <a:solidFill>
                  <a:prstClr val="black"/>
                </a:solidFill>
              </a:rPr>
              <a:t>SS&lt;10% </a:t>
            </a:r>
          </a:p>
          <a:p>
            <a:pPr marL="355600" lvl="0" indent="0">
              <a:buNone/>
            </a:pPr>
            <a:r>
              <a:rPr lang="it-IT" sz="1400" b="1" dirty="0" smtClean="0">
                <a:solidFill>
                  <a:prstClr val="black"/>
                </a:solidFill>
              </a:rPr>
              <a:t>U.R </a:t>
            </a:r>
            <a:r>
              <a:rPr lang="it-IT" sz="1400" b="1" dirty="0">
                <a:solidFill>
                  <a:prstClr val="black"/>
                </a:solidFill>
              </a:rPr>
              <a:t>= 95-93</a:t>
            </a:r>
            <a:r>
              <a:rPr lang="it-IT" sz="1400" b="1" dirty="0" smtClean="0">
                <a:solidFill>
                  <a:prstClr val="black"/>
                </a:solidFill>
              </a:rPr>
              <a:t>%</a:t>
            </a:r>
            <a:endParaRPr lang="it-IT" sz="2000" b="1" i="1" u="sng" dirty="0" smtClean="0"/>
          </a:p>
          <a:p>
            <a:pPr marL="0" indent="0">
              <a:buNone/>
            </a:pPr>
            <a:r>
              <a:rPr lang="it-IT" sz="2000" b="1" i="1" u="sng" dirty="0" smtClean="0"/>
              <a:t>Pretrattamento</a:t>
            </a:r>
          </a:p>
          <a:p>
            <a:pPr>
              <a:buFontTx/>
              <a:buChar char="-"/>
            </a:pPr>
            <a:r>
              <a:rPr lang="it-IT" sz="1400" b="1" dirty="0" smtClean="0"/>
              <a:t>T=50-60°C</a:t>
            </a:r>
          </a:p>
          <a:p>
            <a:pPr>
              <a:buFontTx/>
              <a:buChar char="-"/>
            </a:pPr>
            <a:r>
              <a:rPr lang="it-IT" sz="1400" b="1" dirty="0" smtClean="0"/>
              <a:t>Dosaggio reattivo basico</a:t>
            </a:r>
          </a:p>
          <a:p>
            <a:pPr>
              <a:buFontTx/>
              <a:buChar char="-"/>
            </a:pPr>
            <a:r>
              <a:rPr lang="it-IT" sz="1400" b="1" dirty="0" smtClean="0"/>
              <a:t>Miscelazione</a:t>
            </a:r>
          </a:p>
          <a:p>
            <a:pPr>
              <a:buFontTx/>
              <a:buChar char="-"/>
            </a:pPr>
            <a:r>
              <a:rPr lang="it-IT" sz="1400" b="1" dirty="0" smtClean="0"/>
              <a:t>Neutralizzazione</a:t>
            </a:r>
          </a:p>
          <a:p>
            <a:pPr marL="0" indent="0">
              <a:buNone/>
            </a:pPr>
            <a:r>
              <a:rPr lang="it-IT" sz="2000" b="1" i="1" u="sng" dirty="0" smtClean="0"/>
              <a:t>Digestore</a:t>
            </a:r>
          </a:p>
          <a:p>
            <a:pPr>
              <a:buFontTx/>
              <a:buChar char="-"/>
            </a:pPr>
            <a:r>
              <a:rPr lang="it-IT" sz="1400" b="1" dirty="0" err="1" smtClean="0"/>
              <a:t>Q</a:t>
            </a:r>
            <a:r>
              <a:rPr lang="it-IT" sz="1400" b="1" baseline="-25000" dirty="0" err="1" smtClean="0"/>
              <a:t>alim</a:t>
            </a:r>
            <a:r>
              <a:rPr lang="it-IT" sz="1400" b="1" dirty="0" smtClean="0"/>
              <a:t> = 200L /gg</a:t>
            </a:r>
          </a:p>
          <a:p>
            <a:pPr>
              <a:buFontTx/>
              <a:buChar char="-"/>
            </a:pPr>
            <a:r>
              <a:rPr lang="it-IT" sz="1400" b="1" dirty="0" err="1" smtClean="0"/>
              <a:t>Q</a:t>
            </a:r>
            <a:r>
              <a:rPr lang="it-IT" sz="1400" b="1" baseline="-25000" dirty="0" err="1" smtClean="0"/>
              <a:t>ric</a:t>
            </a:r>
            <a:r>
              <a:rPr lang="it-IT" sz="1400" b="1" dirty="0" smtClean="0"/>
              <a:t> = 300 - 900L/h</a:t>
            </a:r>
          </a:p>
          <a:p>
            <a:pPr>
              <a:buFontTx/>
              <a:buChar char="-"/>
            </a:pPr>
            <a:r>
              <a:rPr lang="it-IT" sz="1400" b="1" dirty="0" err="1" smtClean="0"/>
              <a:t>V</a:t>
            </a:r>
            <a:r>
              <a:rPr lang="it-IT" sz="1400" b="1" baseline="-25000" dirty="0" err="1" smtClean="0"/>
              <a:t>biogas</a:t>
            </a:r>
            <a:r>
              <a:rPr lang="it-IT" sz="1400" b="1" dirty="0" smtClean="0"/>
              <a:t> = 2mc/gg (</a:t>
            </a:r>
            <a:r>
              <a:rPr lang="it-IT" sz="1400" b="1" dirty="0" err="1" smtClean="0"/>
              <a:t>max</a:t>
            </a:r>
            <a:r>
              <a:rPr lang="it-IT" sz="1400" b="1" dirty="0" smtClean="0"/>
              <a:t>)</a:t>
            </a:r>
          </a:p>
          <a:p>
            <a:pPr>
              <a:buFontTx/>
              <a:buChar char="-"/>
            </a:pPr>
            <a:r>
              <a:rPr lang="it-IT" sz="1400" b="1" dirty="0" smtClean="0"/>
              <a:t>T</a:t>
            </a:r>
            <a:r>
              <a:rPr lang="it-IT" sz="1400" b="1" baseline="-25000" dirty="0" smtClean="0"/>
              <a:t>op</a:t>
            </a:r>
            <a:r>
              <a:rPr lang="it-IT" sz="1400" b="1" dirty="0" smtClean="0"/>
              <a:t> = 37°C e 58°C</a:t>
            </a:r>
          </a:p>
          <a:p>
            <a:pPr>
              <a:buFontTx/>
              <a:buChar char="-"/>
            </a:pPr>
            <a:r>
              <a:rPr lang="it-IT" sz="1400" b="1" dirty="0" err="1" smtClean="0"/>
              <a:t>pH</a:t>
            </a:r>
            <a:r>
              <a:rPr lang="it-IT" sz="1400" b="1" dirty="0" smtClean="0"/>
              <a:t> = 6,5 – 8</a:t>
            </a:r>
          </a:p>
          <a:p>
            <a:pPr>
              <a:buFontTx/>
              <a:buChar char="-"/>
            </a:pPr>
            <a:r>
              <a:rPr lang="it-IT" sz="1400" b="1" dirty="0" smtClean="0"/>
              <a:t>Miscelazione </a:t>
            </a:r>
          </a:p>
          <a:p>
            <a:pPr lvl="1">
              <a:buFontTx/>
              <a:buChar char="-"/>
            </a:pPr>
            <a:r>
              <a:rPr lang="it-IT" sz="1400" b="1" dirty="0" smtClean="0"/>
              <a:t>Meccanica</a:t>
            </a:r>
          </a:p>
          <a:p>
            <a:pPr lvl="1">
              <a:buFontTx/>
              <a:buChar char="-"/>
            </a:pPr>
            <a:r>
              <a:rPr lang="it-IT" sz="1400" b="1" dirty="0" smtClean="0"/>
              <a:t>Ricircolo fango</a:t>
            </a:r>
          </a:p>
          <a:p>
            <a:pPr lvl="1">
              <a:buFontTx/>
              <a:buChar char="-"/>
            </a:pPr>
            <a:r>
              <a:rPr lang="it-IT" sz="1400" b="1" dirty="0" err="1" smtClean="0"/>
              <a:t>Insufflaggio</a:t>
            </a:r>
            <a:r>
              <a:rPr lang="it-IT" sz="1400" b="1" dirty="0" smtClean="0"/>
              <a:t> azoto</a:t>
            </a:r>
          </a:p>
          <a:p>
            <a:pPr>
              <a:buFontTx/>
              <a:buChar char="-"/>
            </a:pPr>
            <a:endParaRPr lang="it-IT" sz="1800" dirty="0" smtClean="0"/>
          </a:p>
          <a:p>
            <a:pPr>
              <a:buFontTx/>
              <a:buChar char="-"/>
            </a:pPr>
            <a:endParaRPr lang="it-IT" sz="1800" dirty="0" smtClean="0"/>
          </a:p>
          <a:p>
            <a:pPr>
              <a:buFontTx/>
              <a:buChar char="-"/>
            </a:pPr>
            <a:endParaRPr lang="it-IT" sz="1800" dirty="0" smtClean="0"/>
          </a:p>
          <a:p>
            <a:pPr>
              <a:buFontTx/>
              <a:buChar char="-"/>
            </a:pPr>
            <a:endParaRPr lang="it-IT" sz="1800" dirty="0"/>
          </a:p>
        </p:txBody>
      </p:sp>
      <p:grpSp>
        <p:nvGrpSpPr>
          <p:cNvPr id="5" name="Gruppo 8"/>
          <p:cNvGrpSpPr>
            <a:grpSpLocks noChangeAspect="1"/>
          </p:cNvGrpSpPr>
          <p:nvPr/>
        </p:nvGrpSpPr>
        <p:grpSpPr>
          <a:xfrm>
            <a:off x="35496" y="6068087"/>
            <a:ext cx="8871812" cy="650760"/>
            <a:chOff x="-3185594" y="5075172"/>
            <a:chExt cx="22179535" cy="1626901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185594" y="5281375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pSp>
        <p:nvGrpSpPr>
          <p:cNvPr id="35" name="Gruppo 34"/>
          <p:cNvGrpSpPr>
            <a:grpSpLocks noChangeAspect="1"/>
          </p:cNvGrpSpPr>
          <p:nvPr/>
        </p:nvGrpSpPr>
        <p:grpSpPr>
          <a:xfrm>
            <a:off x="2915816" y="1556792"/>
            <a:ext cx="6100054" cy="4371371"/>
            <a:chOff x="7872" y="634304"/>
            <a:chExt cx="8831649" cy="6328865"/>
          </a:xfrm>
        </p:grpSpPr>
        <p:grpSp>
          <p:nvGrpSpPr>
            <p:cNvPr id="7" name="Gruppo 6"/>
            <p:cNvGrpSpPr/>
            <p:nvPr/>
          </p:nvGrpSpPr>
          <p:grpSpPr>
            <a:xfrm>
              <a:off x="7872" y="634304"/>
              <a:ext cx="8831649" cy="6328865"/>
              <a:chOff x="104959" y="1457284"/>
              <a:chExt cx="8831649" cy="6328865"/>
            </a:xfrm>
          </p:grpSpPr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119" b="4679"/>
              <a:stretch/>
            </p:blipFill>
            <p:spPr bwMode="auto">
              <a:xfrm>
                <a:off x="2051720" y="1457284"/>
                <a:ext cx="5493883" cy="5212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Segnaposto testo 2"/>
              <p:cNvSpPr txBox="1">
                <a:spLocks/>
              </p:cNvSpPr>
              <p:nvPr/>
            </p:nvSpPr>
            <p:spPr>
              <a:xfrm>
                <a:off x="107504" y="3861048"/>
                <a:ext cx="2272839" cy="499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000" dirty="0" smtClean="0"/>
                  <a:t>Sistema dosaggio reattivi</a:t>
                </a:r>
              </a:p>
            </p:txBody>
          </p:sp>
          <p:sp>
            <p:nvSpPr>
              <p:cNvPr id="12" name="Segnaposto testo 2"/>
              <p:cNvSpPr txBox="1">
                <a:spLocks/>
              </p:cNvSpPr>
              <p:nvPr/>
            </p:nvSpPr>
            <p:spPr>
              <a:xfrm>
                <a:off x="6660232" y="4758640"/>
                <a:ext cx="2276376" cy="3985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000" dirty="0" smtClean="0"/>
                  <a:t>Sistema riscaldamento </a:t>
                </a:r>
              </a:p>
            </p:txBody>
          </p:sp>
          <p:sp>
            <p:nvSpPr>
              <p:cNvPr id="13" name="Segnaposto testo 2"/>
              <p:cNvSpPr txBox="1">
                <a:spLocks/>
              </p:cNvSpPr>
              <p:nvPr/>
            </p:nvSpPr>
            <p:spPr>
              <a:xfrm>
                <a:off x="6660232" y="5157193"/>
                <a:ext cx="2276376" cy="7409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b">
                <a:no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000" dirty="0" smtClean="0"/>
                  <a:t>Sistema integrato di controllo delle variabili (T, </a:t>
                </a:r>
                <a:r>
                  <a:rPr lang="it-IT" sz="1000" dirty="0" err="1" smtClean="0"/>
                  <a:t>pH</a:t>
                </a:r>
                <a:r>
                  <a:rPr lang="it-IT" sz="1000" dirty="0" smtClean="0"/>
                  <a:t>, ORP, portate, livelli)</a:t>
                </a:r>
              </a:p>
            </p:txBody>
          </p:sp>
          <p:sp>
            <p:nvSpPr>
              <p:cNvPr id="14" name="Segnaposto testo 2"/>
              <p:cNvSpPr txBox="1">
                <a:spLocks/>
              </p:cNvSpPr>
              <p:nvPr/>
            </p:nvSpPr>
            <p:spPr>
              <a:xfrm>
                <a:off x="104959" y="3284984"/>
                <a:ext cx="2275384" cy="609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b">
                <a:normAutofit lnSpcReduction="10000"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000" dirty="0" smtClean="0"/>
                  <a:t>Trattamento</a:t>
                </a:r>
                <a:r>
                  <a:rPr lang="it-IT" sz="1100" dirty="0" smtClean="0"/>
                  <a:t> biogas e torcia</a:t>
                </a:r>
              </a:p>
            </p:txBody>
          </p:sp>
          <p:sp>
            <p:nvSpPr>
              <p:cNvPr id="15" name="Segnaposto testo 2"/>
              <p:cNvSpPr txBox="1">
                <a:spLocks/>
              </p:cNvSpPr>
              <p:nvPr/>
            </p:nvSpPr>
            <p:spPr>
              <a:xfrm>
                <a:off x="107504" y="2315384"/>
                <a:ext cx="2272839" cy="3935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000" dirty="0" smtClean="0"/>
                  <a:t>Linea</a:t>
                </a:r>
                <a:r>
                  <a:rPr lang="it-IT" sz="1100" dirty="0" smtClean="0"/>
                  <a:t> per </a:t>
                </a:r>
                <a:r>
                  <a:rPr lang="it-IT" sz="1100" dirty="0" err="1" smtClean="0"/>
                  <a:t>azotazione</a:t>
                </a:r>
                <a:endParaRPr lang="it-IT" sz="1100" dirty="0"/>
              </a:p>
            </p:txBody>
          </p:sp>
          <p:sp>
            <p:nvSpPr>
              <p:cNvPr id="17" name="Rettangolo arrotondato 16"/>
              <p:cNvSpPr/>
              <p:nvPr/>
            </p:nvSpPr>
            <p:spPr>
              <a:xfrm>
                <a:off x="2383880" y="3789040"/>
                <a:ext cx="1324024" cy="1168876"/>
              </a:xfrm>
              <a:prstGeom prst="round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18" name="Rettangolo arrotondato 17"/>
              <p:cNvSpPr/>
              <p:nvPr/>
            </p:nvSpPr>
            <p:spPr>
              <a:xfrm>
                <a:off x="2123728" y="5517232"/>
                <a:ext cx="3744416" cy="1152127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cxnSp>
            <p:nvCxnSpPr>
              <p:cNvPr id="19" name="Connettore 7 18"/>
              <p:cNvCxnSpPr>
                <a:stCxn id="11" idx="2"/>
                <a:endCxn id="18" idx="1"/>
              </p:cNvCxnSpPr>
              <p:nvPr/>
            </p:nvCxnSpPr>
            <p:spPr>
              <a:xfrm rot="16200000" flipH="1">
                <a:off x="817224" y="4786789"/>
                <a:ext cx="1733207" cy="879804"/>
              </a:xfrm>
              <a:prstGeom prst="curvedConnector2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7 19"/>
              <p:cNvCxnSpPr>
                <a:stCxn id="14" idx="3"/>
                <a:endCxn id="17" idx="0"/>
              </p:cNvCxnSpPr>
              <p:nvPr/>
            </p:nvCxnSpPr>
            <p:spPr>
              <a:xfrm>
                <a:off x="2380343" y="3589784"/>
                <a:ext cx="665549" cy="199256"/>
              </a:xfrm>
              <a:prstGeom prst="curvedConnector2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7 20"/>
              <p:cNvCxnSpPr>
                <a:stCxn id="28" idx="3"/>
                <a:endCxn id="34" idx="0"/>
              </p:cNvCxnSpPr>
              <p:nvPr/>
            </p:nvCxnSpPr>
            <p:spPr>
              <a:xfrm>
                <a:off x="2379723" y="2996952"/>
                <a:ext cx="1904245" cy="1908875"/>
              </a:xfrm>
              <a:prstGeom prst="curvedConnector2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7 21"/>
              <p:cNvCxnSpPr>
                <a:stCxn id="15" idx="0"/>
              </p:cNvCxnSpPr>
              <p:nvPr/>
            </p:nvCxnSpPr>
            <p:spPr>
              <a:xfrm rot="5400000" flipH="1" flipV="1">
                <a:off x="1484550" y="1604198"/>
                <a:ext cx="470560" cy="951812"/>
              </a:xfrm>
              <a:prstGeom prst="curvedConnector2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ttangolo arrotondato 22"/>
              <p:cNvSpPr/>
              <p:nvPr/>
            </p:nvSpPr>
            <p:spPr>
              <a:xfrm>
                <a:off x="5796136" y="3429000"/>
                <a:ext cx="648072" cy="1008111"/>
              </a:xfrm>
              <a:prstGeom prst="roundRect">
                <a:avLst/>
              </a:prstGeom>
              <a:noFill/>
              <a:ln w="1905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cxnSp>
            <p:nvCxnSpPr>
              <p:cNvPr id="24" name="Connettore 7 23"/>
              <p:cNvCxnSpPr>
                <a:stCxn id="29" idx="0"/>
                <a:endCxn id="23" idx="3"/>
              </p:cNvCxnSpPr>
              <p:nvPr/>
            </p:nvCxnSpPr>
            <p:spPr>
              <a:xfrm rot="16200000" flipV="1">
                <a:off x="6907797" y="3469467"/>
                <a:ext cx="427032" cy="1354210"/>
              </a:xfrm>
              <a:prstGeom prst="curvedConnector2">
                <a:avLst/>
              </a:prstGeom>
              <a:ln w="19050">
                <a:solidFill>
                  <a:srgbClr val="008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ttangolo arrotondato 24"/>
              <p:cNvSpPr/>
              <p:nvPr/>
            </p:nvSpPr>
            <p:spPr>
              <a:xfrm>
                <a:off x="5292080" y="1700808"/>
                <a:ext cx="2253523" cy="1285413"/>
              </a:xfrm>
              <a:prstGeom prst="round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cxnSp>
            <p:nvCxnSpPr>
              <p:cNvPr id="26" name="Connettore 7 25"/>
              <p:cNvCxnSpPr>
                <a:stCxn id="12" idx="1"/>
                <a:endCxn id="25" idx="1"/>
              </p:cNvCxnSpPr>
              <p:nvPr/>
            </p:nvCxnSpPr>
            <p:spPr>
              <a:xfrm rot="10800000">
                <a:off x="5292080" y="2343516"/>
                <a:ext cx="1368152" cy="2614401"/>
              </a:xfrm>
              <a:prstGeom prst="curvedConnector3">
                <a:avLst>
                  <a:gd name="adj1" fmla="val 116709"/>
                </a:avLst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7 26"/>
              <p:cNvCxnSpPr>
                <a:stCxn id="13" idx="1"/>
                <a:endCxn id="32" idx="1"/>
              </p:cNvCxnSpPr>
              <p:nvPr/>
            </p:nvCxnSpPr>
            <p:spPr>
              <a:xfrm rot="10800000" flipH="1" flipV="1">
                <a:off x="6660232" y="5527684"/>
                <a:ext cx="1055202" cy="1366605"/>
              </a:xfrm>
              <a:prstGeom prst="curvedConnector3">
                <a:avLst>
                  <a:gd name="adj1" fmla="val -31365"/>
                </a:avLst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Segnaposto testo 2"/>
              <p:cNvSpPr txBox="1">
                <a:spLocks/>
              </p:cNvSpPr>
              <p:nvPr/>
            </p:nvSpPr>
            <p:spPr>
              <a:xfrm>
                <a:off x="108123" y="2708920"/>
                <a:ext cx="2271600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b">
                <a:normAutofit fontScale="85000" lnSpcReduction="10000"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200" dirty="0"/>
                  <a:t>Sistema pretrattamento e alimentazione</a:t>
                </a:r>
              </a:p>
            </p:txBody>
          </p:sp>
          <p:sp>
            <p:nvSpPr>
              <p:cNvPr id="29" name="Segnaposto testo 2"/>
              <p:cNvSpPr txBox="1">
                <a:spLocks/>
              </p:cNvSpPr>
              <p:nvPr/>
            </p:nvSpPr>
            <p:spPr>
              <a:xfrm>
                <a:off x="6660230" y="4360088"/>
                <a:ext cx="2276376" cy="3985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000" dirty="0" smtClean="0"/>
                  <a:t>Sistema di ricircolo</a:t>
                </a:r>
              </a:p>
            </p:txBody>
          </p:sp>
          <p:pic>
            <p:nvPicPr>
              <p:cNvPr id="32" name="Picture 2" descr="C:\Users\MARCO VIVIANI\Documents\WORK\Aquarno 2\META\FOTO\16042014129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9" r="60936" b="6598"/>
              <a:stretch/>
            </p:blipFill>
            <p:spPr bwMode="auto">
              <a:xfrm>
                <a:off x="7715433" y="6002432"/>
                <a:ext cx="1002906" cy="1783717"/>
              </a:xfrm>
              <a:prstGeom prst="rect">
                <a:avLst/>
              </a:prstGeom>
              <a:noFill/>
            </p:spPr>
          </p:pic>
        </p:grpSp>
        <p:sp>
          <p:nvSpPr>
            <p:cNvPr id="34" name="Ovale 33"/>
            <p:cNvSpPr/>
            <p:nvPr/>
          </p:nvSpPr>
          <p:spPr>
            <a:xfrm>
              <a:off x="3826841" y="4082847"/>
              <a:ext cx="720080" cy="611405"/>
            </a:xfrm>
            <a:prstGeom prst="ellipse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</p:grpSp>
    </p:spTree>
    <p:extLst>
      <p:ext uri="{BB962C8B-B14F-4D97-AF65-F5344CB8AC3E}">
        <p14:creationId xmlns:p14="http://schemas.microsoft.com/office/powerpoint/2010/main" val="25648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REALIZZAZIONE PILOTI da 5m</a:t>
            </a:r>
            <a:r>
              <a:rPr lang="it-IT" b="1" baseline="30000" dirty="0" smtClean="0">
                <a:solidFill>
                  <a:prstClr val="white"/>
                </a:solidFill>
              </a:rPr>
              <a:t>3</a:t>
            </a:r>
            <a:endParaRPr lang="it-IT" sz="2200" i="1" baseline="30000" dirty="0"/>
          </a:p>
        </p:txBody>
      </p:sp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212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pSp>
        <p:nvGrpSpPr>
          <p:cNvPr id="15" name="Gruppo 107"/>
          <p:cNvGrpSpPr>
            <a:grpSpLocks noChangeAspect="1"/>
          </p:cNvGrpSpPr>
          <p:nvPr/>
        </p:nvGrpSpPr>
        <p:grpSpPr>
          <a:xfrm>
            <a:off x="6228184" y="1124744"/>
            <a:ext cx="2808312" cy="2880000"/>
            <a:chOff x="13537727" y="15481970"/>
            <a:chExt cx="3510390" cy="3600000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8840"/>
            <a:stretch>
              <a:fillRect/>
            </a:stretch>
          </p:blipFill>
          <p:spPr bwMode="auto">
            <a:xfrm>
              <a:off x="13537727" y="15481970"/>
              <a:ext cx="2319605" cy="3600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1803"/>
            <a:stretch>
              <a:fillRect/>
            </a:stretch>
          </p:blipFill>
          <p:spPr bwMode="auto">
            <a:xfrm>
              <a:off x="15905377" y="15481970"/>
              <a:ext cx="1142740" cy="1800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</p:pic>
      </p:grp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6" cstate="print"/>
          <a:srcRect t="9441" r="31462"/>
          <a:stretch>
            <a:fillRect/>
          </a:stretch>
        </p:blipFill>
        <p:spPr bwMode="auto">
          <a:xfrm>
            <a:off x="3514920" y="1124744"/>
            <a:ext cx="2641256" cy="465313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grpSp>
        <p:nvGrpSpPr>
          <p:cNvPr id="31" name="Gruppo 30"/>
          <p:cNvGrpSpPr/>
          <p:nvPr/>
        </p:nvGrpSpPr>
        <p:grpSpPr>
          <a:xfrm>
            <a:off x="1459836" y="2711964"/>
            <a:ext cx="3208174" cy="2395540"/>
            <a:chOff x="1459836" y="2617436"/>
            <a:chExt cx="3208174" cy="2395540"/>
          </a:xfrm>
        </p:grpSpPr>
        <p:pic>
          <p:nvPicPr>
            <p:cNvPr id="22" name="Picture 3" descr="C:\Users\MARCO VIVIANI\Documents\WORK\Viviani\META\FOTO\Pilota 5mc\Pompe Dosatrici\28012015217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22" t="11941" r="18889"/>
            <a:stretch/>
          </p:blipFill>
          <p:spPr bwMode="auto">
            <a:xfrm>
              <a:off x="1459836" y="3212976"/>
              <a:ext cx="1960036" cy="1800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Figura a mano libera 26"/>
            <p:cNvSpPr/>
            <p:nvPr/>
          </p:nvSpPr>
          <p:spPr>
            <a:xfrm flipV="1">
              <a:off x="3419871" y="2617436"/>
              <a:ext cx="1248139" cy="1171603"/>
            </a:xfrm>
            <a:custGeom>
              <a:avLst/>
              <a:gdLst>
                <a:gd name="connsiteX0" fmla="*/ 0 w 1585383"/>
                <a:gd name="connsiteY0" fmla="*/ 425450 h 1128183"/>
                <a:gd name="connsiteX1" fmla="*/ 508000 w 1585383"/>
                <a:gd name="connsiteY1" fmla="*/ 184150 h 1128183"/>
                <a:gd name="connsiteX2" fmla="*/ 1447800 w 1585383"/>
                <a:gd name="connsiteY2" fmla="*/ 133350 h 1128183"/>
                <a:gd name="connsiteX3" fmla="*/ 1333500 w 1585383"/>
                <a:gd name="connsiteY3" fmla="*/ 984250 h 1128183"/>
                <a:gd name="connsiteX4" fmla="*/ 1333500 w 1585383"/>
                <a:gd name="connsiteY4" fmla="*/ 996950 h 1128183"/>
                <a:gd name="connsiteX0" fmla="*/ 0 w 1437299"/>
                <a:gd name="connsiteY0" fmla="*/ 241527 h 895804"/>
                <a:gd name="connsiteX1" fmla="*/ 508000 w 1437299"/>
                <a:gd name="connsiteY1" fmla="*/ 227 h 895804"/>
                <a:gd name="connsiteX2" fmla="*/ 1299716 w 1437299"/>
                <a:gd name="connsiteY2" fmla="*/ 240163 h 895804"/>
                <a:gd name="connsiteX3" fmla="*/ 1333500 w 1437299"/>
                <a:gd name="connsiteY3" fmla="*/ 800327 h 895804"/>
                <a:gd name="connsiteX4" fmla="*/ 1333500 w 1437299"/>
                <a:gd name="connsiteY4" fmla="*/ 813027 h 895804"/>
                <a:gd name="connsiteX0" fmla="*/ 0 w 1797339"/>
                <a:gd name="connsiteY0" fmla="*/ 253074 h 895350"/>
                <a:gd name="connsiteX1" fmla="*/ 508000 w 1797339"/>
                <a:gd name="connsiteY1" fmla="*/ 11774 h 895350"/>
                <a:gd name="connsiteX2" fmla="*/ 1659756 w 1797339"/>
                <a:gd name="connsiteY2" fmla="*/ 323717 h 895350"/>
                <a:gd name="connsiteX3" fmla="*/ 1333500 w 1797339"/>
                <a:gd name="connsiteY3" fmla="*/ 811874 h 895350"/>
                <a:gd name="connsiteX4" fmla="*/ 1333500 w 1797339"/>
                <a:gd name="connsiteY4" fmla="*/ 824574 h 895350"/>
                <a:gd name="connsiteX0" fmla="*/ 0 w 1701391"/>
                <a:gd name="connsiteY0" fmla="*/ 229162 h 871438"/>
                <a:gd name="connsiteX1" fmla="*/ 1083692 w 1701391"/>
                <a:gd name="connsiteY1" fmla="*/ 11774 h 871438"/>
                <a:gd name="connsiteX2" fmla="*/ 1659756 w 1701391"/>
                <a:gd name="connsiteY2" fmla="*/ 299805 h 871438"/>
                <a:gd name="connsiteX3" fmla="*/ 1333500 w 1701391"/>
                <a:gd name="connsiteY3" fmla="*/ 787962 h 871438"/>
                <a:gd name="connsiteX4" fmla="*/ 1333500 w 1701391"/>
                <a:gd name="connsiteY4" fmla="*/ 800662 h 871438"/>
                <a:gd name="connsiteX0" fmla="*/ 0 w 1701391"/>
                <a:gd name="connsiteY0" fmla="*/ 229162 h 1157510"/>
                <a:gd name="connsiteX1" fmla="*/ 1083692 w 1701391"/>
                <a:gd name="connsiteY1" fmla="*/ 11774 h 1157510"/>
                <a:gd name="connsiteX2" fmla="*/ 1659756 w 1701391"/>
                <a:gd name="connsiteY2" fmla="*/ 299805 h 1157510"/>
                <a:gd name="connsiteX3" fmla="*/ 1333500 w 1701391"/>
                <a:gd name="connsiteY3" fmla="*/ 787962 h 1157510"/>
                <a:gd name="connsiteX4" fmla="*/ 1515740 w 1701391"/>
                <a:gd name="connsiteY4" fmla="*/ 1091894 h 1157510"/>
                <a:gd name="connsiteX0" fmla="*/ 0 w 1701391"/>
                <a:gd name="connsiteY0" fmla="*/ 229162 h 787962"/>
                <a:gd name="connsiteX1" fmla="*/ 1083692 w 1701391"/>
                <a:gd name="connsiteY1" fmla="*/ 11774 h 787962"/>
                <a:gd name="connsiteX2" fmla="*/ 1659756 w 1701391"/>
                <a:gd name="connsiteY2" fmla="*/ 299805 h 787962"/>
                <a:gd name="connsiteX3" fmla="*/ 1333500 w 1701391"/>
                <a:gd name="connsiteY3" fmla="*/ 787962 h 787962"/>
                <a:gd name="connsiteX0" fmla="*/ 0 w 1743765"/>
                <a:gd name="connsiteY0" fmla="*/ 229162 h 1019886"/>
                <a:gd name="connsiteX1" fmla="*/ 1083692 w 1743765"/>
                <a:gd name="connsiteY1" fmla="*/ 11774 h 1019886"/>
                <a:gd name="connsiteX2" fmla="*/ 1659756 w 1743765"/>
                <a:gd name="connsiteY2" fmla="*/ 299805 h 1019886"/>
                <a:gd name="connsiteX3" fmla="*/ 1587748 w 1743765"/>
                <a:gd name="connsiteY3" fmla="*/ 1019886 h 1019886"/>
                <a:gd name="connsiteX0" fmla="*/ 0 w 1707761"/>
                <a:gd name="connsiteY0" fmla="*/ 229162 h 947878"/>
                <a:gd name="connsiteX1" fmla="*/ 1083692 w 1707761"/>
                <a:gd name="connsiteY1" fmla="*/ 11774 h 947878"/>
                <a:gd name="connsiteX2" fmla="*/ 1659756 w 1707761"/>
                <a:gd name="connsiteY2" fmla="*/ 299805 h 947878"/>
                <a:gd name="connsiteX3" fmla="*/ 1371724 w 1707761"/>
                <a:gd name="connsiteY3" fmla="*/ 947878 h 947878"/>
                <a:gd name="connsiteX0" fmla="*/ 0 w 1779769"/>
                <a:gd name="connsiteY0" fmla="*/ 289169 h 1007885"/>
                <a:gd name="connsiteX1" fmla="*/ 1083692 w 1779769"/>
                <a:gd name="connsiteY1" fmla="*/ 71781 h 1007885"/>
                <a:gd name="connsiteX2" fmla="*/ 1731764 w 1779769"/>
                <a:gd name="connsiteY2" fmla="*/ 719853 h 1007885"/>
                <a:gd name="connsiteX3" fmla="*/ 1371724 w 1779769"/>
                <a:gd name="connsiteY3" fmla="*/ 1007885 h 1007885"/>
                <a:gd name="connsiteX0" fmla="*/ 0 w 1731764"/>
                <a:gd name="connsiteY0" fmla="*/ 96309 h 815025"/>
                <a:gd name="connsiteX1" fmla="*/ 1371724 w 1731764"/>
                <a:gd name="connsiteY1" fmla="*/ 166954 h 815025"/>
                <a:gd name="connsiteX2" fmla="*/ 1731764 w 1731764"/>
                <a:gd name="connsiteY2" fmla="*/ 526993 h 815025"/>
                <a:gd name="connsiteX3" fmla="*/ 1371724 w 1731764"/>
                <a:gd name="connsiteY3" fmla="*/ 815025 h 815025"/>
                <a:gd name="connsiteX0" fmla="*/ 0 w 1731764"/>
                <a:gd name="connsiteY0" fmla="*/ 96309 h 832210"/>
                <a:gd name="connsiteX1" fmla="*/ 1371724 w 1731764"/>
                <a:gd name="connsiteY1" fmla="*/ 166954 h 832210"/>
                <a:gd name="connsiteX2" fmla="*/ 1731764 w 1731764"/>
                <a:gd name="connsiteY2" fmla="*/ 526993 h 832210"/>
                <a:gd name="connsiteX3" fmla="*/ 1371724 w 1731764"/>
                <a:gd name="connsiteY3" fmla="*/ 815025 h 832210"/>
                <a:gd name="connsiteX0" fmla="*/ 0 w 1755767"/>
                <a:gd name="connsiteY0" fmla="*/ 217161 h 953062"/>
                <a:gd name="connsiteX1" fmla="*/ 1227708 w 1755767"/>
                <a:gd name="connsiteY1" fmla="*/ 71781 h 953062"/>
                <a:gd name="connsiteX2" fmla="*/ 1731764 w 1755767"/>
                <a:gd name="connsiteY2" fmla="*/ 647845 h 953062"/>
                <a:gd name="connsiteX3" fmla="*/ 1371724 w 1755767"/>
                <a:gd name="connsiteY3" fmla="*/ 935877 h 953062"/>
                <a:gd name="connsiteX0" fmla="*/ 0 w 1804797"/>
                <a:gd name="connsiteY0" fmla="*/ 217161 h 953062"/>
                <a:gd name="connsiteX1" fmla="*/ 1227708 w 1804797"/>
                <a:gd name="connsiteY1" fmla="*/ 71781 h 953062"/>
                <a:gd name="connsiteX2" fmla="*/ 1731764 w 1804797"/>
                <a:gd name="connsiteY2" fmla="*/ 647845 h 953062"/>
                <a:gd name="connsiteX3" fmla="*/ 1371724 w 1804797"/>
                <a:gd name="connsiteY3" fmla="*/ 935877 h 953062"/>
                <a:gd name="connsiteX0" fmla="*/ 0 w 1804797"/>
                <a:gd name="connsiteY0" fmla="*/ 96309 h 832210"/>
                <a:gd name="connsiteX1" fmla="*/ 1008112 w 1804797"/>
                <a:gd name="connsiteY1" fmla="*/ 450985 h 832210"/>
                <a:gd name="connsiteX2" fmla="*/ 1731764 w 1804797"/>
                <a:gd name="connsiteY2" fmla="*/ 526993 h 832210"/>
                <a:gd name="connsiteX3" fmla="*/ 1371724 w 1804797"/>
                <a:gd name="connsiteY3" fmla="*/ 815025 h 832210"/>
                <a:gd name="connsiteX0" fmla="*/ 0 w 1624203"/>
                <a:gd name="connsiteY0" fmla="*/ 96309 h 832210"/>
                <a:gd name="connsiteX1" fmla="*/ 1008112 w 1624203"/>
                <a:gd name="connsiteY1" fmla="*/ 450985 h 832210"/>
                <a:gd name="connsiteX2" fmla="*/ 1224136 w 1624203"/>
                <a:gd name="connsiteY2" fmla="*/ 641597 h 832210"/>
                <a:gd name="connsiteX3" fmla="*/ 1371724 w 1624203"/>
                <a:gd name="connsiteY3" fmla="*/ 815025 h 832210"/>
                <a:gd name="connsiteX0" fmla="*/ 0 w 1624203"/>
                <a:gd name="connsiteY0" fmla="*/ 96309 h 832210"/>
                <a:gd name="connsiteX1" fmla="*/ 576064 w 1624203"/>
                <a:gd name="connsiteY1" fmla="*/ 260372 h 832210"/>
                <a:gd name="connsiteX2" fmla="*/ 1224136 w 1624203"/>
                <a:gd name="connsiteY2" fmla="*/ 641597 h 832210"/>
                <a:gd name="connsiteX3" fmla="*/ 1371724 w 1624203"/>
                <a:gd name="connsiteY3" fmla="*/ 815025 h 832210"/>
                <a:gd name="connsiteX0" fmla="*/ 0 w 1624203"/>
                <a:gd name="connsiteY0" fmla="*/ 96309 h 1176446"/>
                <a:gd name="connsiteX1" fmla="*/ 576064 w 1624203"/>
                <a:gd name="connsiteY1" fmla="*/ 604608 h 1176446"/>
                <a:gd name="connsiteX2" fmla="*/ 1224136 w 1624203"/>
                <a:gd name="connsiteY2" fmla="*/ 985833 h 1176446"/>
                <a:gd name="connsiteX3" fmla="*/ 1371724 w 1624203"/>
                <a:gd name="connsiteY3" fmla="*/ 1159261 h 1176446"/>
                <a:gd name="connsiteX0" fmla="*/ 0 w 1624203"/>
                <a:gd name="connsiteY0" fmla="*/ 0 h 1080137"/>
                <a:gd name="connsiteX1" fmla="*/ 216024 w 1624203"/>
                <a:gd name="connsiteY1" fmla="*/ 254149 h 1080137"/>
                <a:gd name="connsiteX2" fmla="*/ 576064 w 1624203"/>
                <a:gd name="connsiteY2" fmla="*/ 508299 h 1080137"/>
                <a:gd name="connsiteX3" fmla="*/ 1224136 w 1624203"/>
                <a:gd name="connsiteY3" fmla="*/ 889524 h 1080137"/>
                <a:gd name="connsiteX4" fmla="*/ 1371724 w 1624203"/>
                <a:gd name="connsiteY4" fmla="*/ 1062952 h 1080137"/>
                <a:gd name="connsiteX0" fmla="*/ 0 w 1297169"/>
                <a:gd name="connsiteY0" fmla="*/ 0 h 1033784"/>
                <a:gd name="connsiteX1" fmla="*/ 216024 w 1297169"/>
                <a:gd name="connsiteY1" fmla="*/ 254149 h 1033784"/>
                <a:gd name="connsiteX2" fmla="*/ 576064 w 1297169"/>
                <a:gd name="connsiteY2" fmla="*/ 508299 h 1033784"/>
                <a:gd name="connsiteX3" fmla="*/ 1224136 w 1297169"/>
                <a:gd name="connsiteY3" fmla="*/ 889524 h 1033784"/>
                <a:gd name="connsiteX4" fmla="*/ 792088 w 1297169"/>
                <a:gd name="connsiteY4" fmla="*/ 1016599 h 1033784"/>
                <a:gd name="connsiteX0" fmla="*/ 0 w 1262976"/>
                <a:gd name="connsiteY0" fmla="*/ 0 h 1033784"/>
                <a:gd name="connsiteX1" fmla="*/ 216024 w 1262976"/>
                <a:gd name="connsiteY1" fmla="*/ 254149 h 1033784"/>
                <a:gd name="connsiteX2" fmla="*/ 576064 w 1262976"/>
                <a:gd name="connsiteY2" fmla="*/ 508299 h 1033784"/>
                <a:gd name="connsiteX3" fmla="*/ 1008112 w 1262976"/>
                <a:gd name="connsiteY3" fmla="*/ 698912 h 1033784"/>
                <a:gd name="connsiteX4" fmla="*/ 1224136 w 1262976"/>
                <a:gd name="connsiteY4" fmla="*/ 889524 h 1033784"/>
                <a:gd name="connsiteX5" fmla="*/ 792088 w 1262976"/>
                <a:gd name="connsiteY5" fmla="*/ 1016599 h 1033784"/>
                <a:gd name="connsiteX0" fmla="*/ 0 w 1248139"/>
                <a:gd name="connsiteY0" fmla="*/ 0 h 1033784"/>
                <a:gd name="connsiteX1" fmla="*/ 216024 w 1248139"/>
                <a:gd name="connsiteY1" fmla="*/ 254149 h 1033784"/>
                <a:gd name="connsiteX2" fmla="*/ 576064 w 1248139"/>
                <a:gd name="connsiteY2" fmla="*/ 508299 h 1033784"/>
                <a:gd name="connsiteX3" fmla="*/ 1224136 w 1248139"/>
                <a:gd name="connsiteY3" fmla="*/ 889524 h 1033784"/>
                <a:gd name="connsiteX4" fmla="*/ 792088 w 1248139"/>
                <a:gd name="connsiteY4" fmla="*/ 1016599 h 103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139" h="1033784">
                  <a:moveTo>
                    <a:pt x="0" y="0"/>
                  </a:moveTo>
                  <a:cubicBezTo>
                    <a:pt x="22688" y="6256"/>
                    <a:pt x="120013" y="169433"/>
                    <a:pt x="216024" y="254149"/>
                  </a:cubicBezTo>
                  <a:cubicBezTo>
                    <a:pt x="312035" y="338866"/>
                    <a:pt x="408045" y="402403"/>
                    <a:pt x="576064" y="508299"/>
                  </a:cubicBezTo>
                  <a:cubicBezTo>
                    <a:pt x="744083" y="614195"/>
                    <a:pt x="1188132" y="804807"/>
                    <a:pt x="1224136" y="889524"/>
                  </a:cubicBezTo>
                  <a:cubicBezTo>
                    <a:pt x="1248139" y="1033540"/>
                    <a:pt x="1044567" y="1033784"/>
                    <a:pt x="792088" y="1016599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107504" y="4171600"/>
            <a:ext cx="2808312" cy="1800200"/>
            <a:chOff x="107504" y="4171600"/>
            <a:chExt cx="2808312" cy="1800200"/>
          </a:xfrm>
        </p:grpSpPr>
        <p:grpSp>
          <p:nvGrpSpPr>
            <p:cNvPr id="30" name="Gruppo 29"/>
            <p:cNvGrpSpPr/>
            <p:nvPr/>
          </p:nvGrpSpPr>
          <p:grpSpPr>
            <a:xfrm>
              <a:off x="107504" y="4171600"/>
              <a:ext cx="1267452" cy="1800200"/>
              <a:chOff x="6732240" y="2348880"/>
              <a:chExt cx="2131548" cy="3240360"/>
            </a:xfrm>
          </p:grpSpPr>
          <p:pic>
            <p:nvPicPr>
              <p:cNvPr id="28" name="Picture 4" descr="C:\Users\MARCO VIVIANI\Documents\WORK\Aquarno 2\META\FOTO\160420141303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65"/>
              <a:stretch/>
            </p:blipFill>
            <p:spPr bwMode="auto">
              <a:xfrm>
                <a:off x="6732240" y="2348880"/>
                <a:ext cx="2131548" cy="3240360"/>
              </a:xfrm>
              <a:prstGeom prst="rect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5" descr="C:\Users\MARCO VIVIANI\Documents\WORK\Aquarno 2\META\FOTO\160420141304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10"/>
              <a:stretch/>
            </p:blipFill>
            <p:spPr bwMode="auto">
              <a:xfrm rot="-60000">
                <a:off x="7131816" y="2908484"/>
                <a:ext cx="1240839" cy="1817826"/>
              </a:xfrm>
              <a:prstGeom prst="ellipse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4" name="Forma 33"/>
            <p:cNvCxnSpPr/>
            <p:nvPr/>
          </p:nvCxnSpPr>
          <p:spPr>
            <a:xfrm rot="10800000" flipV="1">
              <a:off x="1403648" y="4675656"/>
              <a:ext cx="1512168" cy="1008112"/>
            </a:xfrm>
            <a:prstGeom prst="bentConnector3">
              <a:avLst>
                <a:gd name="adj1" fmla="val -519"/>
              </a:avLst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/>
          <p:cNvGrpSpPr/>
          <p:nvPr/>
        </p:nvGrpSpPr>
        <p:grpSpPr>
          <a:xfrm>
            <a:off x="107872" y="891762"/>
            <a:ext cx="5112200" cy="2224129"/>
            <a:chOff x="107872" y="891762"/>
            <a:chExt cx="5112200" cy="2224129"/>
          </a:xfrm>
        </p:grpSpPr>
        <p:sp>
          <p:nvSpPr>
            <p:cNvPr id="26" name="Figura a mano libera 25"/>
            <p:cNvSpPr/>
            <p:nvPr/>
          </p:nvSpPr>
          <p:spPr>
            <a:xfrm>
              <a:off x="3415275" y="891762"/>
              <a:ext cx="1804797" cy="953062"/>
            </a:xfrm>
            <a:custGeom>
              <a:avLst/>
              <a:gdLst>
                <a:gd name="connsiteX0" fmla="*/ 0 w 1585383"/>
                <a:gd name="connsiteY0" fmla="*/ 425450 h 1128183"/>
                <a:gd name="connsiteX1" fmla="*/ 508000 w 1585383"/>
                <a:gd name="connsiteY1" fmla="*/ 184150 h 1128183"/>
                <a:gd name="connsiteX2" fmla="*/ 1447800 w 1585383"/>
                <a:gd name="connsiteY2" fmla="*/ 133350 h 1128183"/>
                <a:gd name="connsiteX3" fmla="*/ 1333500 w 1585383"/>
                <a:gd name="connsiteY3" fmla="*/ 984250 h 1128183"/>
                <a:gd name="connsiteX4" fmla="*/ 1333500 w 1585383"/>
                <a:gd name="connsiteY4" fmla="*/ 996950 h 1128183"/>
                <a:gd name="connsiteX0" fmla="*/ 0 w 1437299"/>
                <a:gd name="connsiteY0" fmla="*/ 241527 h 895804"/>
                <a:gd name="connsiteX1" fmla="*/ 508000 w 1437299"/>
                <a:gd name="connsiteY1" fmla="*/ 227 h 895804"/>
                <a:gd name="connsiteX2" fmla="*/ 1299716 w 1437299"/>
                <a:gd name="connsiteY2" fmla="*/ 240163 h 895804"/>
                <a:gd name="connsiteX3" fmla="*/ 1333500 w 1437299"/>
                <a:gd name="connsiteY3" fmla="*/ 800327 h 895804"/>
                <a:gd name="connsiteX4" fmla="*/ 1333500 w 1437299"/>
                <a:gd name="connsiteY4" fmla="*/ 813027 h 895804"/>
                <a:gd name="connsiteX0" fmla="*/ 0 w 1797339"/>
                <a:gd name="connsiteY0" fmla="*/ 253074 h 895350"/>
                <a:gd name="connsiteX1" fmla="*/ 508000 w 1797339"/>
                <a:gd name="connsiteY1" fmla="*/ 11774 h 895350"/>
                <a:gd name="connsiteX2" fmla="*/ 1659756 w 1797339"/>
                <a:gd name="connsiteY2" fmla="*/ 323717 h 895350"/>
                <a:gd name="connsiteX3" fmla="*/ 1333500 w 1797339"/>
                <a:gd name="connsiteY3" fmla="*/ 811874 h 895350"/>
                <a:gd name="connsiteX4" fmla="*/ 1333500 w 1797339"/>
                <a:gd name="connsiteY4" fmla="*/ 824574 h 895350"/>
                <a:gd name="connsiteX0" fmla="*/ 0 w 1701391"/>
                <a:gd name="connsiteY0" fmla="*/ 229162 h 871438"/>
                <a:gd name="connsiteX1" fmla="*/ 1083692 w 1701391"/>
                <a:gd name="connsiteY1" fmla="*/ 11774 h 871438"/>
                <a:gd name="connsiteX2" fmla="*/ 1659756 w 1701391"/>
                <a:gd name="connsiteY2" fmla="*/ 299805 h 871438"/>
                <a:gd name="connsiteX3" fmla="*/ 1333500 w 1701391"/>
                <a:gd name="connsiteY3" fmla="*/ 787962 h 871438"/>
                <a:gd name="connsiteX4" fmla="*/ 1333500 w 1701391"/>
                <a:gd name="connsiteY4" fmla="*/ 800662 h 871438"/>
                <a:gd name="connsiteX0" fmla="*/ 0 w 1701391"/>
                <a:gd name="connsiteY0" fmla="*/ 229162 h 1157510"/>
                <a:gd name="connsiteX1" fmla="*/ 1083692 w 1701391"/>
                <a:gd name="connsiteY1" fmla="*/ 11774 h 1157510"/>
                <a:gd name="connsiteX2" fmla="*/ 1659756 w 1701391"/>
                <a:gd name="connsiteY2" fmla="*/ 299805 h 1157510"/>
                <a:gd name="connsiteX3" fmla="*/ 1333500 w 1701391"/>
                <a:gd name="connsiteY3" fmla="*/ 787962 h 1157510"/>
                <a:gd name="connsiteX4" fmla="*/ 1515740 w 1701391"/>
                <a:gd name="connsiteY4" fmla="*/ 1091894 h 1157510"/>
                <a:gd name="connsiteX0" fmla="*/ 0 w 1701391"/>
                <a:gd name="connsiteY0" fmla="*/ 229162 h 787962"/>
                <a:gd name="connsiteX1" fmla="*/ 1083692 w 1701391"/>
                <a:gd name="connsiteY1" fmla="*/ 11774 h 787962"/>
                <a:gd name="connsiteX2" fmla="*/ 1659756 w 1701391"/>
                <a:gd name="connsiteY2" fmla="*/ 299805 h 787962"/>
                <a:gd name="connsiteX3" fmla="*/ 1333500 w 1701391"/>
                <a:gd name="connsiteY3" fmla="*/ 787962 h 787962"/>
                <a:gd name="connsiteX0" fmla="*/ 0 w 1743765"/>
                <a:gd name="connsiteY0" fmla="*/ 229162 h 1019886"/>
                <a:gd name="connsiteX1" fmla="*/ 1083692 w 1743765"/>
                <a:gd name="connsiteY1" fmla="*/ 11774 h 1019886"/>
                <a:gd name="connsiteX2" fmla="*/ 1659756 w 1743765"/>
                <a:gd name="connsiteY2" fmla="*/ 299805 h 1019886"/>
                <a:gd name="connsiteX3" fmla="*/ 1587748 w 1743765"/>
                <a:gd name="connsiteY3" fmla="*/ 1019886 h 1019886"/>
                <a:gd name="connsiteX0" fmla="*/ 0 w 1707761"/>
                <a:gd name="connsiteY0" fmla="*/ 229162 h 947878"/>
                <a:gd name="connsiteX1" fmla="*/ 1083692 w 1707761"/>
                <a:gd name="connsiteY1" fmla="*/ 11774 h 947878"/>
                <a:gd name="connsiteX2" fmla="*/ 1659756 w 1707761"/>
                <a:gd name="connsiteY2" fmla="*/ 299805 h 947878"/>
                <a:gd name="connsiteX3" fmla="*/ 1371724 w 1707761"/>
                <a:gd name="connsiteY3" fmla="*/ 947878 h 947878"/>
                <a:gd name="connsiteX0" fmla="*/ 0 w 1779769"/>
                <a:gd name="connsiteY0" fmla="*/ 289169 h 1007885"/>
                <a:gd name="connsiteX1" fmla="*/ 1083692 w 1779769"/>
                <a:gd name="connsiteY1" fmla="*/ 71781 h 1007885"/>
                <a:gd name="connsiteX2" fmla="*/ 1731764 w 1779769"/>
                <a:gd name="connsiteY2" fmla="*/ 719853 h 1007885"/>
                <a:gd name="connsiteX3" fmla="*/ 1371724 w 1779769"/>
                <a:gd name="connsiteY3" fmla="*/ 1007885 h 1007885"/>
                <a:gd name="connsiteX0" fmla="*/ 0 w 1731764"/>
                <a:gd name="connsiteY0" fmla="*/ 96309 h 815025"/>
                <a:gd name="connsiteX1" fmla="*/ 1371724 w 1731764"/>
                <a:gd name="connsiteY1" fmla="*/ 166954 h 815025"/>
                <a:gd name="connsiteX2" fmla="*/ 1731764 w 1731764"/>
                <a:gd name="connsiteY2" fmla="*/ 526993 h 815025"/>
                <a:gd name="connsiteX3" fmla="*/ 1371724 w 1731764"/>
                <a:gd name="connsiteY3" fmla="*/ 815025 h 815025"/>
                <a:gd name="connsiteX0" fmla="*/ 0 w 1731764"/>
                <a:gd name="connsiteY0" fmla="*/ 96309 h 832210"/>
                <a:gd name="connsiteX1" fmla="*/ 1371724 w 1731764"/>
                <a:gd name="connsiteY1" fmla="*/ 166954 h 832210"/>
                <a:gd name="connsiteX2" fmla="*/ 1731764 w 1731764"/>
                <a:gd name="connsiteY2" fmla="*/ 526993 h 832210"/>
                <a:gd name="connsiteX3" fmla="*/ 1371724 w 1731764"/>
                <a:gd name="connsiteY3" fmla="*/ 815025 h 832210"/>
                <a:gd name="connsiteX0" fmla="*/ 0 w 1755767"/>
                <a:gd name="connsiteY0" fmla="*/ 217161 h 953062"/>
                <a:gd name="connsiteX1" fmla="*/ 1227708 w 1755767"/>
                <a:gd name="connsiteY1" fmla="*/ 71781 h 953062"/>
                <a:gd name="connsiteX2" fmla="*/ 1731764 w 1755767"/>
                <a:gd name="connsiteY2" fmla="*/ 647845 h 953062"/>
                <a:gd name="connsiteX3" fmla="*/ 1371724 w 1755767"/>
                <a:gd name="connsiteY3" fmla="*/ 935877 h 953062"/>
                <a:gd name="connsiteX0" fmla="*/ 0 w 1804797"/>
                <a:gd name="connsiteY0" fmla="*/ 217161 h 953062"/>
                <a:gd name="connsiteX1" fmla="*/ 1227708 w 1804797"/>
                <a:gd name="connsiteY1" fmla="*/ 71781 h 953062"/>
                <a:gd name="connsiteX2" fmla="*/ 1731764 w 1804797"/>
                <a:gd name="connsiteY2" fmla="*/ 647845 h 953062"/>
                <a:gd name="connsiteX3" fmla="*/ 1371724 w 1804797"/>
                <a:gd name="connsiteY3" fmla="*/ 935877 h 95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4797" h="953062">
                  <a:moveTo>
                    <a:pt x="0" y="217161"/>
                  </a:moveTo>
                  <a:cubicBezTo>
                    <a:pt x="133350" y="120852"/>
                    <a:pt x="939081" y="0"/>
                    <a:pt x="1227708" y="71781"/>
                  </a:cubicBezTo>
                  <a:cubicBezTo>
                    <a:pt x="1516335" y="143562"/>
                    <a:pt x="1804797" y="356861"/>
                    <a:pt x="1731764" y="647845"/>
                  </a:cubicBezTo>
                  <a:cubicBezTo>
                    <a:pt x="1755767" y="791861"/>
                    <a:pt x="1624203" y="953062"/>
                    <a:pt x="1371724" y="935877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362" name="Picture 2" descr="C:\Users\uso21.DEPURATOREAQUAR\Documents\META\FOTO\Pilota 5mc\Ultime\160420141296.jpg"/>
            <p:cNvPicPr>
              <a:picLocks noChangeAspect="1" noChangeArrowheads="1"/>
            </p:cNvPicPr>
            <p:nvPr/>
          </p:nvPicPr>
          <p:blipFill>
            <a:blip r:embed="rId10" cstate="print"/>
            <a:srcRect l="6522"/>
            <a:stretch>
              <a:fillRect/>
            </a:stretch>
          </p:blipFill>
          <p:spPr bwMode="auto">
            <a:xfrm>
              <a:off x="107872" y="1124744"/>
              <a:ext cx="3312000" cy="19911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0915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8"/>
          <p:cNvGrpSpPr>
            <a:grpSpLocks noChangeAspect="1"/>
          </p:cNvGrpSpPr>
          <p:nvPr/>
        </p:nvGrpSpPr>
        <p:grpSpPr>
          <a:xfrm>
            <a:off x="179512" y="6068087"/>
            <a:ext cx="8871812" cy="650760"/>
            <a:chOff x="-3185594" y="5075172"/>
            <a:chExt cx="22179535" cy="1626901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185594" y="5281375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aphicFrame>
        <p:nvGraphicFramePr>
          <p:cNvPr id="2" name="Segnaposto contenuto 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09699111"/>
              </p:ext>
            </p:extLst>
          </p:nvPr>
        </p:nvGraphicFramePr>
        <p:xfrm>
          <a:off x="971600" y="3933056"/>
          <a:ext cx="4248472" cy="1944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118"/>
                <a:gridCol w="1062118"/>
                <a:gridCol w="1062118"/>
                <a:gridCol w="1062118"/>
              </a:tblGrid>
              <a:tr h="388907">
                <a:tc>
                  <a:txBody>
                    <a:bodyPr/>
                    <a:lstStyle/>
                    <a:p>
                      <a:pPr algn="ctr"/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1° FASE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2°FASE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3°FASE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907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INOCULO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907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FANGO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907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HRT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  <a:latin typeface="Bodoni MT"/>
                        </a:rPr>
                        <a:t>∞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907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TEMPO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0 -15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15 - 100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100 - 250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77714" y="-99392"/>
            <a:ext cx="8958782" cy="1143000"/>
          </a:xfrm>
        </p:spPr>
        <p:txBody>
          <a:bodyPr>
            <a:no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DIGESTIONE ANAEROBICA AQUARNO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MARCO VIVIANI\Documents\WORK\Viviani\META\FOTO\Pilota 5mc\Ultime\3010201419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38095" r="18959"/>
          <a:stretch/>
        </p:blipFill>
        <p:spPr bwMode="auto">
          <a:xfrm>
            <a:off x="6300193" y="1772816"/>
            <a:ext cx="2627212" cy="320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testo 6"/>
          <p:cNvSpPr>
            <a:spLocks noGrp="1"/>
          </p:cNvSpPr>
          <p:nvPr>
            <p:ph type="body" idx="1"/>
          </p:nvPr>
        </p:nvSpPr>
        <p:spPr>
          <a:xfrm>
            <a:off x="168300" y="1160668"/>
            <a:ext cx="6396027" cy="2520120"/>
          </a:xfrm>
        </p:spPr>
        <p:txBody>
          <a:bodyPr>
            <a:noAutofit/>
          </a:bodyPr>
          <a:lstStyle/>
          <a:p>
            <a:pPr marL="0" lvl="1"/>
            <a:r>
              <a:rPr lang="it-IT" sz="1800" dirty="0" smtClean="0"/>
              <a:t>DIGESTIONE DEL FANGO BIOLOGICO CONCIARIO PRE-TRATTATO</a:t>
            </a:r>
          </a:p>
          <a:p>
            <a:pPr marL="365125" lvl="2" indent="-342900">
              <a:buFont typeface="Arial" pitchFamily="34" charset="0"/>
              <a:buChar char="•"/>
            </a:pPr>
            <a:r>
              <a:rPr lang="it-IT" sz="1600" b="0" dirty="0" smtClean="0"/>
              <a:t>Condizioni </a:t>
            </a:r>
            <a:r>
              <a:rPr lang="it-IT" sz="1600" b="0" dirty="0"/>
              <a:t>di </a:t>
            </a:r>
            <a:r>
              <a:rPr lang="it-IT" sz="1600" b="0" dirty="0" err="1"/>
              <a:t>mesofilia</a:t>
            </a:r>
            <a:r>
              <a:rPr lang="it-IT" sz="1600" b="0" dirty="0"/>
              <a:t> (T = 37°C)</a:t>
            </a:r>
          </a:p>
          <a:p>
            <a:pPr marL="365125" lvl="2" indent="-342900">
              <a:buFont typeface="Arial" pitchFamily="34" charset="0"/>
              <a:buChar char="•"/>
            </a:pPr>
            <a:r>
              <a:rPr lang="it-IT" sz="1600" b="0" dirty="0"/>
              <a:t>Start-up </a:t>
            </a:r>
            <a:r>
              <a:rPr lang="it-IT" sz="1600" b="0" dirty="0" smtClean="0"/>
              <a:t>con aumento </a:t>
            </a:r>
            <a:r>
              <a:rPr lang="it-IT" sz="1600" b="0" dirty="0"/>
              <a:t>progressivo dei carichi in ingresso</a:t>
            </a:r>
          </a:p>
          <a:p>
            <a:pPr marL="365125" lvl="2" indent="-342900">
              <a:buFont typeface="Arial" pitchFamily="34" charset="0"/>
              <a:buChar char="•"/>
            </a:pPr>
            <a:r>
              <a:rPr lang="it-IT" sz="1600" b="0" dirty="0"/>
              <a:t>Alimentazione semi-continua</a:t>
            </a:r>
          </a:p>
          <a:p>
            <a:pPr marL="365125" lvl="2" indent="-342900">
              <a:buFont typeface="Arial" pitchFamily="34" charset="0"/>
              <a:buChar char="•"/>
            </a:pPr>
            <a:r>
              <a:rPr lang="it-IT" sz="1600" b="0" dirty="0"/>
              <a:t>Monitoraggio dei principali parametri in ingresso e in uscita al digestore (COD, SSV, Solfati, ecc..)</a:t>
            </a:r>
          </a:p>
          <a:p>
            <a:pPr marL="365125" lvl="2" indent="-342900">
              <a:buFont typeface="Arial" pitchFamily="34" charset="0"/>
              <a:buChar char="•"/>
            </a:pPr>
            <a:r>
              <a:rPr lang="it-IT" sz="1600" b="0" dirty="0"/>
              <a:t>Valutazione dell’efficienza dei processi di digestione</a:t>
            </a:r>
          </a:p>
          <a:p>
            <a:pPr marL="365125" lvl="2" indent="-342900">
              <a:buFont typeface="Arial" pitchFamily="34" charset="0"/>
              <a:buChar char="•"/>
            </a:pPr>
            <a:r>
              <a:rPr lang="it-IT" sz="1600" b="0" dirty="0"/>
              <a:t>Variazione di alcuni parametri (SRT, miscelazione, </a:t>
            </a:r>
            <a:r>
              <a:rPr lang="it-IT" sz="1600" b="0" dirty="0" err="1"/>
              <a:t>ecc</a:t>
            </a:r>
            <a:r>
              <a:rPr lang="it-IT" sz="1600" b="0" dirty="0"/>
              <a:t>…)</a:t>
            </a:r>
          </a:p>
          <a:p>
            <a:pPr marL="365125" lvl="2" indent="-342900">
              <a:buFont typeface="Arial" pitchFamily="34" charset="0"/>
              <a:buChar char="•"/>
            </a:pPr>
            <a:r>
              <a:rPr lang="it-IT" sz="1600" b="0" dirty="0"/>
              <a:t>Analisi qualitativa </a:t>
            </a:r>
            <a:r>
              <a:rPr lang="it-IT" sz="1600" b="0" dirty="0" smtClean="0"/>
              <a:t> e quantitativa del </a:t>
            </a:r>
            <a:r>
              <a:rPr lang="it-IT" sz="1600" b="0" dirty="0"/>
              <a:t>biogas </a:t>
            </a:r>
            <a:r>
              <a:rPr lang="it-IT" sz="1600" b="0" dirty="0" smtClean="0"/>
              <a:t>prodotto</a:t>
            </a:r>
            <a:endParaRPr lang="it-IT" sz="1600" b="0" dirty="0"/>
          </a:p>
        </p:txBody>
      </p:sp>
    </p:spTree>
    <p:extLst>
      <p:ext uri="{BB962C8B-B14F-4D97-AF65-F5344CB8AC3E}">
        <p14:creationId xmlns:p14="http://schemas.microsoft.com/office/powerpoint/2010/main" val="1084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727796" cy="9989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DIGESTIONE ANAEROBICA AQUARNO</a:t>
            </a:r>
            <a:endParaRPr lang="it-IT" sz="2200" b="1" i="1" dirty="0">
              <a:solidFill>
                <a:schemeClr val="bg1"/>
              </a:solidFill>
            </a:endParaRPr>
          </a:p>
        </p:txBody>
      </p:sp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90608"/>
            <a:ext cx="8727796" cy="650760"/>
            <a:chOff x="-2825554" y="5075172"/>
            <a:chExt cx="21819495" cy="1626900"/>
          </a:xfrm>
        </p:grpSpPr>
        <p:pic>
          <p:nvPicPr>
            <p:cNvPr id="21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2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7" name="CasellaDiTesto 16"/>
          <p:cNvSpPr txBox="1"/>
          <p:nvPr/>
        </p:nvSpPr>
        <p:spPr>
          <a:xfrm>
            <a:off x="4932040" y="3717032"/>
            <a:ext cx="37799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Monitoraggio sostanze inibenti:</a:t>
            </a:r>
          </a:p>
          <a:p>
            <a:endParaRPr lang="it-IT" sz="2000" b="1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it-IT" b="1" dirty="0" smtClean="0"/>
              <a:t>Riduzione Solfati &gt; 95 %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it-IT" b="1" dirty="0" smtClean="0"/>
              <a:t>[Azoto Ammoniacale] = 786 mg/l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it-IT" b="1" dirty="0" smtClean="0"/>
              <a:t>[Solfuri] = 146 mg/l</a:t>
            </a:r>
            <a:endParaRPr lang="it-IT" b="1" dirty="0"/>
          </a:p>
        </p:txBody>
      </p:sp>
      <p:grpSp>
        <p:nvGrpSpPr>
          <p:cNvPr id="5" name="Gruppo 4"/>
          <p:cNvGrpSpPr/>
          <p:nvPr/>
        </p:nvGrpSpPr>
        <p:grpSpPr>
          <a:xfrm>
            <a:off x="467544" y="729001"/>
            <a:ext cx="8280920" cy="5361607"/>
            <a:chOff x="467544" y="729001"/>
            <a:chExt cx="8280920" cy="5361607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440780"/>
              <a:ext cx="4095626" cy="26498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008" y="729001"/>
              <a:ext cx="4141456" cy="26629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729001"/>
              <a:ext cx="4095626" cy="26637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75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-18256"/>
            <a:ext cx="8727796" cy="99898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DIGESTIONE ANAEROBICA AQUARNO</a:t>
            </a:r>
            <a:endParaRPr lang="it-IT" sz="2200" b="1" i="1" dirty="0">
              <a:solidFill>
                <a:schemeClr val="bg1"/>
              </a:solidFill>
            </a:endParaRPr>
          </a:p>
        </p:txBody>
      </p:sp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90608"/>
            <a:ext cx="8727796" cy="650760"/>
            <a:chOff x="-2825554" y="5075172"/>
            <a:chExt cx="21819495" cy="1626900"/>
          </a:xfrm>
        </p:grpSpPr>
        <p:pic>
          <p:nvPicPr>
            <p:cNvPr id="21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2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pSp>
        <p:nvGrpSpPr>
          <p:cNvPr id="13" name="Gruppo 12"/>
          <p:cNvGrpSpPr>
            <a:grpSpLocks noChangeAspect="1"/>
          </p:cNvGrpSpPr>
          <p:nvPr/>
        </p:nvGrpSpPr>
        <p:grpSpPr>
          <a:xfrm>
            <a:off x="633359" y="801288"/>
            <a:ext cx="7899081" cy="2612299"/>
            <a:chOff x="400454" y="668625"/>
            <a:chExt cx="8130150" cy="2688716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454" y="668625"/>
              <a:ext cx="4047305" cy="26887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204" y="668625"/>
              <a:ext cx="4046400" cy="26879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9" y="3429000"/>
            <a:ext cx="3932276" cy="26115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CasellaDiTesto 43"/>
          <p:cNvSpPr txBox="1"/>
          <p:nvPr/>
        </p:nvSpPr>
        <p:spPr>
          <a:xfrm>
            <a:off x="4601044" y="3724870"/>
            <a:ext cx="39313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Monitoraggio performance digestione:</a:t>
            </a:r>
          </a:p>
          <a:p>
            <a:endParaRPr lang="it-IT" sz="2000" b="1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it-IT" sz="2400" b="1" dirty="0" smtClean="0"/>
              <a:t>Riduzione COD = 23 %</a:t>
            </a:r>
          </a:p>
          <a:p>
            <a:pPr marL="342900" indent="-342900">
              <a:buFont typeface="Courier New" pitchFamily="49" charset="0"/>
              <a:buChar char="o"/>
            </a:pPr>
            <a:endParaRPr lang="it-IT" sz="2400" b="1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it-IT" sz="2400" b="1" dirty="0" smtClean="0"/>
              <a:t>Riduzione VSS = 27%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8"/>
          <p:cNvGrpSpPr>
            <a:grpSpLocks noChangeAspect="1"/>
          </p:cNvGrpSpPr>
          <p:nvPr/>
        </p:nvGrpSpPr>
        <p:grpSpPr>
          <a:xfrm>
            <a:off x="35496" y="6068087"/>
            <a:ext cx="8871812" cy="650760"/>
            <a:chOff x="-3185594" y="5075172"/>
            <a:chExt cx="22179535" cy="1626901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185594" y="5281375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77714" y="-99392"/>
            <a:ext cx="8958782" cy="1143000"/>
          </a:xfrm>
        </p:spPr>
        <p:txBody>
          <a:bodyPr>
            <a:no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DIGESTIONE ANAEROBICA AQUARNO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Segnaposto testo 6"/>
          <p:cNvSpPr>
            <a:spLocks noGrp="1"/>
          </p:cNvSpPr>
          <p:nvPr>
            <p:ph type="body" idx="1"/>
          </p:nvPr>
        </p:nvSpPr>
        <p:spPr>
          <a:xfrm>
            <a:off x="93316" y="3356992"/>
            <a:ext cx="8655148" cy="2625703"/>
          </a:xfrm>
        </p:spPr>
        <p:txBody>
          <a:bodyPr>
            <a:noAutofit/>
          </a:bodyPr>
          <a:lstStyle/>
          <a:p>
            <a:pPr algn="ctr"/>
            <a:r>
              <a:rPr lang="it-IT" sz="1800" dirty="0"/>
              <a:t>PRINCIPALI DIFFICOLTA’ RISCONTRATE</a:t>
            </a:r>
          </a:p>
          <a:p>
            <a:pPr marL="342900" indent="-342900">
              <a:buFontTx/>
              <a:buChar char="-"/>
            </a:pPr>
            <a:r>
              <a:rPr lang="it-IT" sz="1600" b="0" dirty="0"/>
              <a:t>Start-up difficoltoso - corrispondenza della fermata estiva dell’impianto di depurazione </a:t>
            </a:r>
          </a:p>
          <a:p>
            <a:pPr marL="342900" indent="-342900">
              <a:buFontTx/>
              <a:buChar char="-"/>
            </a:pPr>
            <a:r>
              <a:rPr lang="it-IT" sz="1600" b="0" dirty="0"/>
              <a:t>Guasti pilota</a:t>
            </a:r>
          </a:p>
          <a:p>
            <a:pPr marL="800100" lvl="1" indent="-342900">
              <a:buFontTx/>
              <a:buChar char="-"/>
            </a:pPr>
            <a:r>
              <a:rPr lang="it-IT" sz="1600" b="0" dirty="0"/>
              <a:t>Pompe ricircolo</a:t>
            </a:r>
          </a:p>
          <a:p>
            <a:pPr marL="800100" lvl="1" indent="-342900">
              <a:buFontTx/>
              <a:buChar char="-"/>
            </a:pPr>
            <a:r>
              <a:rPr lang="it-IT" sz="1600" b="0" dirty="0"/>
              <a:t>Sistema di riscaldamento</a:t>
            </a:r>
          </a:p>
          <a:p>
            <a:pPr marL="800100" lvl="1" indent="-342900">
              <a:buFontTx/>
              <a:buChar char="-"/>
            </a:pPr>
            <a:r>
              <a:rPr lang="it-IT" sz="1600" b="0" dirty="0"/>
              <a:t>Sistema controllo della temperatura</a:t>
            </a:r>
          </a:p>
          <a:p>
            <a:pPr marL="342900" indent="-342900">
              <a:buFontTx/>
              <a:buChar char="-"/>
            </a:pPr>
            <a:r>
              <a:rPr lang="it-IT" sz="1600" b="0" dirty="0"/>
              <a:t>Fermate centrifughe impianto di depurazione</a:t>
            </a:r>
          </a:p>
          <a:p>
            <a:pPr marL="342900" indent="-342900">
              <a:buFontTx/>
              <a:buChar char="-"/>
            </a:pPr>
            <a:r>
              <a:rPr lang="it-IT" sz="1600" b="0" dirty="0"/>
              <a:t>Incidenti e guasti </a:t>
            </a:r>
            <a:r>
              <a:rPr lang="it-IT" sz="1600" b="0" dirty="0" smtClean="0"/>
              <a:t>impiantistici</a:t>
            </a:r>
            <a:endParaRPr lang="it-IT" sz="1600" b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19" y="858891"/>
            <a:ext cx="4303203" cy="278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665490"/>
              </p:ext>
            </p:extLst>
          </p:nvPr>
        </p:nvGraphicFramePr>
        <p:xfrm>
          <a:off x="395536" y="908721"/>
          <a:ext cx="4032447" cy="2624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2866"/>
                <a:gridCol w="788575"/>
                <a:gridCol w="1601006"/>
              </a:tblGrid>
              <a:tr h="288032">
                <a:tc grid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</a:rPr>
                        <a:t>BIOGAS</a:t>
                      </a:r>
                      <a:endParaRPr lang="it-IT" sz="1600" b="1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</a:rPr>
                        <a:t>Produzione biogas</a:t>
                      </a:r>
                      <a:endParaRPr lang="it-IT" sz="16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</a:rPr>
                        <a:t>1,18</a:t>
                      </a:r>
                      <a:endParaRPr lang="it-IT" sz="1600" b="1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Nm</a:t>
                      </a:r>
                      <a:r>
                        <a:rPr lang="it-IT" sz="1600" baseline="30000" dirty="0" smtClean="0">
                          <a:effectLst/>
                        </a:rPr>
                        <a:t>3</a:t>
                      </a:r>
                      <a:r>
                        <a:rPr lang="it-IT" sz="1600" dirty="0" smtClean="0">
                          <a:effectLst/>
                        </a:rPr>
                        <a:t>/d</a:t>
                      </a:r>
                      <a:endParaRPr lang="it-IT" sz="1600" dirty="0" smtClean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 smtClean="0">
                          <a:effectLst/>
                        </a:rPr>
                        <a:t>SBP</a:t>
                      </a:r>
                      <a:r>
                        <a:rPr lang="it-IT" sz="1600" baseline="-25000" dirty="0" err="1" smtClean="0">
                          <a:effectLst/>
                        </a:rPr>
                        <a:t>sui</a:t>
                      </a:r>
                      <a:r>
                        <a:rPr lang="it-IT" sz="1600" baseline="-25000" dirty="0" smtClean="0">
                          <a:effectLst/>
                        </a:rPr>
                        <a:t> </a:t>
                      </a:r>
                      <a:r>
                        <a:rPr lang="it-IT" sz="1600" baseline="-25000" dirty="0">
                          <a:effectLst/>
                        </a:rPr>
                        <a:t>VSS alimentati</a:t>
                      </a:r>
                      <a:endParaRPr lang="it-IT" sz="16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</a:rPr>
                        <a:t>0,13</a:t>
                      </a:r>
                      <a:endParaRPr lang="it-IT" sz="1400" b="1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effectLst/>
                        </a:rPr>
                        <a:t>Nm</a:t>
                      </a:r>
                      <a:r>
                        <a:rPr lang="it-IT" sz="1400" baseline="30000" dirty="0" smtClean="0">
                          <a:effectLst/>
                        </a:rPr>
                        <a:t>3</a:t>
                      </a:r>
                      <a:r>
                        <a:rPr lang="it-IT" sz="1400" dirty="0" smtClean="0">
                          <a:effectLst/>
                        </a:rPr>
                        <a:t>/</a:t>
                      </a:r>
                      <a:r>
                        <a:rPr lang="it-IT" sz="1400" dirty="0" err="1" smtClean="0">
                          <a:effectLst/>
                        </a:rPr>
                        <a:t>kgVSS</a:t>
                      </a:r>
                      <a:r>
                        <a:rPr lang="it-IT" sz="1400" baseline="-25000" dirty="0" err="1" smtClean="0">
                          <a:effectLst/>
                        </a:rPr>
                        <a:t>alimentato</a:t>
                      </a:r>
                      <a:endParaRPr lang="it-IT" sz="1400" dirty="0" smtClean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SBP</a:t>
                      </a:r>
                      <a:r>
                        <a:rPr lang="it-IT" sz="1600" baseline="-25000">
                          <a:effectLst/>
                        </a:rPr>
                        <a:t>sui VSS consumati</a:t>
                      </a:r>
                      <a:endParaRPr lang="it-IT" sz="16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</a:rPr>
                        <a:t>0,69</a:t>
                      </a:r>
                      <a:endParaRPr lang="it-IT" sz="1400" b="1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Nm</a:t>
                      </a:r>
                      <a:r>
                        <a:rPr lang="it-IT" sz="1400" baseline="30000" dirty="0" smtClean="0">
                          <a:effectLst/>
                        </a:rPr>
                        <a:t>3</a:t>
                      </a:r>
                      <a:r>
                        <a:rPr lang="it-IT" sz="1400" dirty="0" smtClean="0">
                          <a:effectLst/>
                        </a:rPr>
                        <a:t>/</a:t>
                      </a:r>
                      <a:r>
                        <a:rPr lang="it-IT" sz="1400" dirty="0" err="1" smtClean="0">
                          <a:effectLst/>
                        </a:rPr>
                        <a:t>kgVSS</a:t>
                      </a:r>
                      <a:r>
                        <a:rPr lang="it-IT" sz="1400" baseline="-25000" dirty="0" err="1" smtClean="0">
                          <a:effectLst/>
                        </a:rPr>
                        <a:t>consumato</a:t>
                      </a:r>
                      <a:endParaRPr lang="it-IT" sz="14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effectLst/>
                        </a:rPr>
                        <a:t>Composizione BIOGAS</a:t>
                      </a:r>
                      <a:endParaRPr lang="it-IT" sz="1600" b="1" dirty="0" smtClean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dirty="0" smtClean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/>
                </a:tc>
              </a:tr>
              <a:tr h="288032">
                <a:tc rowSpan="4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CH</a:t>
                      </a:r>
                      <a:r>
                        <a:rPr lang="it-IT" sz="1600" baseline="-25000" dirty="0">
                          <a:effectLst/>
                        </a:rPr>
                        <a:t>4</a:t>
                      </a:r>
                      <a:endParaRPr lang="it-IT" sz="16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CO</a:t>
                      </a:r>
                      <a:r>
                        <a:rPr lang="it-IT" sz="1600" baseline="-250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H</a:t>
                      </a:r>
                      <a:r>
                        <a:rPr lang="it-IT" sz="1600" baseline="-25000" dirty="0">
                          <a:effectLst/>
                        </a:rPr>
                        <a:t>2</a:t>
                      </a:r>
                      <a:r>
                        <a:rPr lang="it-IT" sz="1600" dirty="0">
                          <a:effectLst/>
                        </a:rPr>
                        <a:t>S</a:t>
                      </a:r>
                      <a:endParaRPr lang="it-IT" sz="16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H</a:t>
                      </a:r>
                      <a:r>
                        <a:rPr lang="it-IT" sz="1600" baseline="-25000" dirty="0">
                          <a:effectLst/>
                        </a:rPr>
                        <a:t>2</a:t>
                      </a:r>
                      <a:r>
                        <a:rPr lang="it-IT" sz="1600" dirty="0">
                          <a:effectLst/>
                        </a:rPr>
                        <a:t>O</a:t>
                      </a:r>
                      <a:endParaRPr lang="it-IT" sz="16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58,2</a:t>
                      </a:r>
                      <a:endParaRPr lang="it-IT" sz="1600" b="1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%</a:t>
                      </a:r>
                      <a:r>
                        <a:rPr lang="en-US" sz="1600" baseline="-25000" dirty="0" smtClean="0">
                          <a:effectLst/>
                        </a:rPr>
                        <a:t>v/v</a:t>
                      </a:r>
                      <a:endParaRPr lang="it-IT" sz="1600" dirty="0" smtClean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34,2</a:t>
                      </a:r>
                      <a:endParaRPr lang="it-IT" sz="1600" b="1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effectLst/>
                        </a:rPr>
                        <a:t>%</a:t>
                      </a:r>
                      <a:r>
                        <a:rPr lang="en-US" sz="1600" baseline="-25000" smtClean="0">
                          <a:effectLst/>
                        </a:rPr>
                        <a:t>v/v</a:t>
                      </a:r>
                      <a:endParaRPr lang="it-IT" sz="1600" dirty="0" smtClean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2,5</a:t>
                      </a:r>
                      <a:endParaRPr lang="it-IT" sz="1600" b="1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effectLst/>
                        </a:rPr>
                        <a:t>%</a:t>
                      </a:r>
                      <a:r>
                        <a:rPr lang="en-US" sz="1600" baseline="-25000" smtClean="0">
                          <a:effectLst/>
                        </a:rPr>
                        <a:t>v/v</a:t>
                      </a:r>
                      <a:endParaRPr lang="it-IT" sz="1600" dirty="0" smtClean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5,1</a:t>
                      </a:r>
                      <a:endParaRPr lang="it-IT" sz="1600" b="1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%</a:t>
                      </a:r>
                      <a:r>
                        <a:rPr lang="en-US" sz="1600" baseline="-25000" dirty="0" smtClean="0">
                          <a:effectLst/>
                        </a:rPr>
                        <a:t>v/v</a:t>
                      </a:r>
                      <a:endParaRPr lang="it-IT" sz="1600" dirty="0" smtClean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34925" marR="34925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900" b="1" dirty="0" smtClean="0">
                <a:solidFill>
                  <a:schemeClr val="bg1"/>
                </a:solidFill>
              </a:rPr>
              <a:t>INCIDENTI</a:t>
            </a:r>
            <a:r>
              <a:rPr lang="it-IT" b="1" dirty="0" smtClean="0">
                <a:solidFill>
                  <a:schemeClr val="bg1"/>
                </a:solidFill>
              </a:rPr>
              <a:t> E MODIFICHE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sz="4000" b="1" dirty="0" smtClean="0">
                <a:solidFill>
                  <a:schemeClr val="bg1"/>
                </a:solidFill>
              </a:rPr>
              <a:t>AQUARNO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MARCO VIVIANI\Documents\WORK\Viviani\META\FOTO\Pilota 5mc\Incidente 21-12-2014 e intervento riparazione\211220142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98" y="1775930"/>
            <a:ext cx="320284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CO VIVIANI\Documents\WORK\Viviani\META\FOTO\Pilota 5mc\Incidente 21-12-2014 e intervento riparazione\2201201521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/>
          <a:stretch/>
        </p:blipFill>
        <p:spPr bwMode="auto">
          <a:xfrm>
            <a:off x="4171179" y="3756598"/>
            <a:ext cx="179443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RCO VIVIANI\Documents\WORK\Viviani\META\FOTO\Pilota 5mc\Incidente 21-12-2014 e intervento riparazione\2201201521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8"/>
          <a:stretch/>
        </p:blipFill>
        <p:spPr bwMode="auto">
          <a:xfrm>
            <a:off x="1995033" y="3753030"/>
            <a:ext cx="200090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ARCO VIVIANI\Documents\WORK\Viviani\META\FOTO\Pilota 5mc\Intasamento guardia idraulica 24-10-2014\2410201419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2" y="1775930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9" r="1"/>
          <a:stretch/>
        </p:blipFill>
        <p:spPr bwMode="auto">
          <a:xfrm>
            <a:off x="5004782" y="1773016"/>
            <a:ext cx="17994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MARCO VIVIANI\Documents\WORK\Viviani\META\FOTO\Pilota 5mc\Incidente 21-12-2014 e intervento riparazione\2901201521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47897" r="18780"/>
          <a:stretch/>
        </p:blipFill>
        <p:spPr bwMode="auto">
          <a:xfrm>
            <a:off x="6156176" y="3756598"/>
            <a:ext cx="241214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MARCO VIVIANI\Documents\WORK\Viviani\META\FOTO\Pilota 5mc\Incidente 21-12-2014 e intervento riparazione\21122014208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3756598"/>
            <a:ext cx="161856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948935" y="130069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ROTTURA DEL TETTO</a:t>
            </a:r>
            <a:endParaRPr lang="it-IT" sz="2000" b="1" dirty="0"/>
          </a:p>
        </p:txBody>
      </p:sp>
      <p:sp>
        <p:nvSpPr>
          <p:cNvPr id="8" name="Freccia a destra 7"/>
          <p:cNvSpPr/>
          <p:nvPr/>
        </p:nvSpPr>
        <p:spPr>
          <a:xfrm rot="5400000">
            <a:off x="539626" y="3573336"/>
            <a:ext cx="648072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9"/>
          <p:cNvSpPr/>
          <p:nvPr/>
        </p:nvSpPr>
        <p:spPr>
          <a:xfrm>
            <a:off x="630049" y="3787140"/>
            <a:ext cx="756791" cy="2811780"/>
          </a:xfrm>
          <a:custGeom>
            <a:avLst/>
            <a:gdLst>
              <a:gd name="connsiteX0" fmla="*/ 756791 w 756791"/>
              <a:gd name="connsiteY0" fmla="*/ 0 h 2811780"/>
              <a:gd name="connsiteX1" fmla="*/ 718691 w 756791"/>
              <a:gd name="connsiteY1" fmla="*/ 30480 h 2811780"/>
              <a:gd name="connsiteX2" fmla="*/ 672971 w 756791"/>
              <a:gd name="connsiteY2" fmla="*/ 45720 h 2811780"/>
              <a:gd name="connsiteX3" fmla="*/ 650111 w 756791"/>
              <a:gd name="connsiteY3" fmla="*/ 53340 h 2811780"/>
              <a:gd name="connsiteX4" fmla="*/ 627251 w 756791"/>
              <a:gd name="connsiteY4" fmla="*/ 68580 h 2811780"/>
              <a:gd name="connsiteX5" fmla="*/ 581531 w 756791"/>
              <a:gd name="connsiteY5" fmla="*/ 106680 h 2811780"/>
              <a:gd name="connsiteX6" fmla="*/ 551051 w 756791"/>
              <a:gd name="connsiteY6" fmla="*/ 152400 h 2811780"/>
              <a:gd name="connsiteX7" fmla="*/ 535811 w 756791"/>
              <a:gd name="connsiteY7" fmla="*/ 198120 h 2811780"/>
              <a:gd name="connsiteX8" fmla="*/ 528191 w 756791"/>
              <a:gd name="connsiteY8" fmla="*/ 236220 h 2811780"/>
              <a:gd name="connsiteX9" fmla="*/ 505331 w 756791"/>
              <a:gd name="connsiteY9" fmla="*/ 259080 h 2811780"/>
              <a:gd name="connsiteX10" fmla="*/ 459611 w 756791"/>
              <a:gd name="connsiteY10" fmla="*/ 274320 h 2811780"/>
              <a:gd name="connsiteX11" fmla="*/ 436751 w 756791"/>
              <a:gd name="connsiteY11" fmla="*/ 320040 h 2811780"/>
              <a:gd name="connsiteX12" fmla="*/ 398651 w 756791"/>
              <a:gd name="connsiteY12" fmla="*/ 365760 h 2811780"/>
              <a:gd name="connsiteX13" fmla="*/ 383411 w 756791"/>
              <a:gd name="connsiteY13" fmla="*/ 388620 h 2811780"/>
              <a:gd name="connsiteX14" fmla="*/ 360551 w 756791"/>
              <a:gd name="connsiteY14" fmla="*/ 457200 h 2811780"/>
              <a:gd name="connsiteX15" fmla="*/ 314831 w 756791"/>
              <a:gd name="connsiteY15" fmla="*/ 487680 h 2811780"/>
              <a:gd name="connsiteX16" fmla="*/ 291971 w 756791"/>
              <a:gd name="connsiteY16" fmla="*/ 502920 h 2811780"/>
              <a:gd name="connsiteX17" fmla="*/ 276731 w 756791"/>
              <a:gd name="connsiteY17" fmla="*/ 548640 h 2811780"/>
              <a:gd name="connsiteX18" fmla="*/ 261491 w 756791"/>
              <a:gd name="connsiteY18" fmla="*/ 609600 h 2811780"/>
              <a:gd name="connsiteX19" fmla="*/ 238631 w 756791"/>
              <a:gd name="connsiteY19" fmla="*/ 655320 h 2811780"/>
              <a:gd name="connsiteX20" fmla="*/ 231011 w 756791"/>
              <a:gd name="connsiteY20" fmla="*/ 693420 h 2811780"/>
              <a:gd name="connsiteX21" fmla="*/ 223391 w 756791"/>
              <a:gd name="connsiteY21" fmla="*/ 716280 h 2811780"/>
              <a:gd name="connsiteX22" fmla="*/ 200531 w 756791"/>
              <a:gd name="connsiteY22" fmla="*/ 723900 h 2811780"/>
              <a:gd name="connsiteX23" fmla="*/ 177671 w 756791"/>
              <a:gd name="connsiteY23" fmla="*/ 739140 h 2811780"/>
              <a:gd name="connsiteX24" fmla="*/ 170051 w 756791"/>
              <a:gd name="connsiteY24" fmla="*/ 777240 h 2811780"/>
              <a:gd name="connsiteX25" fmla="*/ 147191 w 756791"/>
              <a:gd name="connsiteY25" fmla="*/ 800100 h 2811780"/>
              <a:gd name="connsiteX26" fmla="*/ 139571 w 756791"/>
              <a:gd name="connsiteY26" fmla="*/ 845820 h 2811780"/>
              <a:gd name="connsiteX27" fmla="*/ 131951 w 756791"/>
              <a:gd name="connsiteY27" fmla="*/ 868680 h 2811780"/>
              <a:gd name="connsiteX28" fmla="*/ 131951 w 756791"/>
              <a:gd name="connsiteY28" fmla="*/ 975360 h 2811780"/>
              <a:gd name="connsiteX29" fmla="*/ 109091 w 756791"/>
              <a:gd name="connsiteY29" fmla="*/ 990600 h 2811780"/>
              <a:gd name="connsiteX30" fmla="*/ 93851 w 756791"/>
              <a:gd name="connsiteY30" fmla="*/ 1013460 h 2811780"/>
              <a:gd name="connsiteX31" fmla="*/ 78611 w 756791"/>
              <a:gd name="connsiteY31" fmla="*/ 1059180 h 2811780"/>
              <a:gd name="connsiteX32" fmla="*/ 63371 w 756791"/>
              <a:gd name="connsiteY32" fmla="*/ 1104900 h 2811780"/>
              <a:gd name="connsiteX33" fmla="*/ 48131 w 756791"/>
              <a:gd name="connsiteY33" fmla="*/ 1150620 h 2811780"/>
              <a:gd name="connsiteX34" fmla="*/ 40511 w 756791"/>
              <a:gd name="connsiteY34" fmla="*/ 1173480 h 2811780"/>
              <a:gd name="connsiteX35" fmla="*/ 48131 w 756791"/>
              <a:gd name="connsiteY35" fmla="*/ 1280160 h 2811780"/>
              <a:gd name="connsiteX36" fmla="*/ 63371 w 756791"/>
              <a:gd name="connsiteY36" fmla="*/ 1325880 h 2811780"/>
              <a:gd name="connsiteX37" fmla="*/ 70991 w 756791"/>
              <a:gd name="connsiteY37" fmla="*/ 1348740 h 2811780"/>
              <a:gd name="connsiteX38" fmla="*/ 40511 w 756791"/>
              <a:gd name="connsiteY38" fmla="*/ 1409700 h 2811780"/>
              <a:gd name="connsiteX39" fmla="*/ 25271 w 756791"/>
              <a:gd name="connsiteY39" fmla="*/ 1455420 h 2811780"/>
              <a:gd name="connsiteX40" fmla="*/ 2411 w 756791"/>
              <a:gd name="connsiteY40" fmla="*/ 1501140 h 2811780"/>
              <a:gd name="connsiteX41" fmla="*/ 10031 w 756791"/>
              <a:gd name="connsiteY41" fmla="*/ 1607820 h 2811780"/>
              <a:gd name="connsiteX42" fmla="*/ 17651 w 756791"/>
              <a:gd name="connsiteY42" fmla="*/ 1630680 h 2811780"/>
              <a:gd name="connsiteX43" fmla="*/ 25271 w 756791"/>
              <a:gd name="connsiteY43" fmla="*/ 1668780 h 2811780"/>
              <a:gd name="connsiteX44" fmla="*/ 48131 w 756791"/>
              <a:gd name="connsiteY44" fmla="*/ 1737360 h 2811780"/>
              <a:gd name="connsiteX45" fmla="*/ 55751 w 756791"/>
              <a:gd name="connsiteY45" fmla="*/ 1760220 h 2811780"/>
              <a:gd name="connsiteX46" fmla="*/ 48131 w 756791"/>
              <a:gd name="connsiteY46" fmla="*/ 1866900 h 2811780"/>
              <a:gd name="connsiteX47" fmla="*/ 25271 w 756791"/>
              <a:gd name="connsiteY47" fmla="*/ 1912620 h 2811780"/>
              <a:gd name="connsiteX48" fmla="*/ 17651 w 756791"/>
              <a:gd name="connsiteY48" fmla="*/ 1935480 h 2811780"/>
              <a:gd name="connsiteX49" fmla="*/ 10031 w 756791"/>
              <a:gd name="connsiteY49" fmla="*/ 2004060 h 2811780"/>
              <a:gd name="connsiteX50" fmla="*/ 10031 w 756791"/>
              <a:gd name="connsiteY50" fmla="*/ 2110740 h 2811780"/>
              <a:gd name="connsiteX51" fmla="*/ 40511 w 756791"/>
              <a:gd name="connsiteY51" fmla="*/ 2156460 h 2811780"/>
              <a:gd name="connsiteX52" fmla="*/ 48131 w 756791"/>
              <a:gd name="connsiteY52" fmla="*/ 2255520 h 2811780"/>
              <a:gd name="connsiteX53" fmla="*/ 55751 w 756791"/>
              <a:gd name="connsiteY53" fmla="*/ 2278380 h 2811780"/>
              <a:gd name="connsiteX54" fmla="*/ 70991 w 756791"/>
              <a:gd name="connsiteY54" fmla="*/ 2331720 h 2811780"/>
              <a:gd name="connsiteX55" fmla="*/ 78611 w 756791"/>
              <a:gd name="connsiteY55" fmla="*/ 2407920 h 2811780"/>
              <a:gd name="connsiteX56" fmla="*/ 101471 w 756791"/>
              <a:gd name="connsiteY56" fmla="*/ 2453640 h 2811780"/>
              <a:gd name="connsiteX57" fmla="*/ 109091 w 756791"/>
              <a:gd name="connsiteY57" fmla="*/ 2476500 h 2811780"/>
              <a:gd name="connsiteX58" fmla="*/ 116711 w 756791"/>
              <a:gd name="connsiteY58" fmla="*/ 2522220 h 2811780"/>
              <a:gd name="connsiteX59" fmla="*/ 124331 w 756791"/>
              <a:gd name="connsiteY59" fmla="*/ 2545080 h 2811780"/>
              <a:gd name="connsiteX60" fmla="*/ 131951 w 756791"/>
              <a:gd name="connsiteY60" fmla="*/ 2575560 h 2811780"/>
              <a:gd name="connsiteX61" fmla="*/ 139571 w 756791"/>
              <a:gd name="connsiteY61" fmla="*/ 2598420 h 2811780"/>
              <a:gd name="connsiteX62" fmla="*/ 147191 w 756791"/>
              <a:gd name="connsiteY62" fmla="*/ 2636520 h 2811780"/>
              <a:gd name="connsiteX63" fmla="*/ 154811 w 756791"/>
              <a:gd name="connsiteY63" fmla="*/ 2811780 h 281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756791" h="2811780">
                <a:moveTo>
                  <a:pt x="756791" y="0"/>
                </a:moveTo>
                <a:cubicBezTo>
                  <a:pt x="744091" y="10160"/>
                  <a:pt x="732969" y="22692"/>
                  <a:pt x="718691" y="30480"/>
                </a:cubicBezTo>
                <a:cubicBezTo>
                  <a:pt x="704588" y="38172"/>
                  <a:pt x="688211" y="40640"/>
                  <a:pt x="672971" y="45720"/>
                </a:cubicBezTo>
                <a:cubicBezTo>
                  <a:pt x="665351" y="48260"/>
                  <a:pt x="656794" y="48885"/>
                  <a:pt x="650111" y="53340"/>
                </a:cubicBezTo>
                <a:cubicBezTo>
                  <a:pt x="642491" y="58420"/>
                  <a:pt x="634286" y="62717"/>
                  <a:pt x="627251" y="68580"/>
                </a:cubicBezTo>
                <a:cubicBezTo>
                  <a:pt x="568579" y="117473"/>
                  <a:pt x="638288" y="68842"/>
                  <a:pt x="581531" y="106680"/>
                </a:cubicBezTo>
                <a:cubicBezTo>
                  <a:pt x="556322" y="182308"/>
                  <a:pt x="598617" y="66781"/>
                  <a:pt x="551051" y="152400"/>
                </a:cubicBezTo>
                <a:cubicBezTo>
                  <a:pt x="543249" y="166443"/>
                  <a:pt x="540891" y="182880"/>
                  <a:pt x="535811" y="198120"/>
                </a:cubicBezTo>
                <a:cubicBezTo>
                  <a:pt x="531715" y="210407"/>
                  <a:pt x="533983" y="224636"/>
                  <a:pt x="528191" y="236220"/>
                </a:cubicBezTo>
                <a:cubicBezTo>
                  <a:pt x="523372" y="245859"/>
                  <a:pt x="514751" y="253847"/>
                  <a:pt x="505331" y="259080"/>
                </a:cubicBezTo>
                <a:cubicBezTo>
                  <a:pt x="491288" y="266882"/>
                  <a:pt x="459611" y="274320"/>
                  <a:pt x="459611" y="274320"/>
                </a:cubicBezTo>
                <a:cubicBezTo>
                  <a:pt x="415935" y="339834"/>
                  <a:pt x="468299" y="256944"/>
                  <a:pt x="436751" y="320040"/>
                </a:cubicBezTo>
                <a:cubicBezTo>
                  <a:pt x="422562" y="348419"/>
                  <a:pt x="419717" y="340481"/>
                  <a:pt x="398651" y="365760"/>
                </a:cubicBezTo>
                <a:cubicBezTo>
                  <a:pt x="392788" y="372795"/>
                  <a:pt x="388491" y="381000"/>
                  <a:pt x="383411" y="388620"/>
                </a:cubicBezTo>
                <a:cubicBezTo>
                  <a:pt x="379184" y="413981"/>
                  <a:pt x="381458" y="438907"/>
                  <a:pt x="360551" y="457200"/>
                </a:cubicBezTo>
                <a:cubicBezTo>
                  <a:pt x="346767" y="469261"/>
                  <a:pt x="330071" y="477520"/>
                  <a:pt x="314831" y="487680"/>
                </a:cubicBezTo>
                <a:lnTo>
                  <a:pt x="291971" y="502920"/>
                </a:lnTo>
                <a:cubicBezTo>
                  <a:pt x="286891" y="518160"/>
                  <a:pt x="279881" y="532888"/>
                  <a:pt x="276731" y="548640"/>
                </a:cubicBezTo>
                <a:cubicBezTo>
                  <a:pt x="273833" y="563131"/>
                  <a:pt x="269301" y="593979"/>
                  <a:pt x="261491" y="609600"/>
                </a:cubicBezTo>
                <a:cubicBezTo>
                  <a:pt x="242867" y="646849"/>
                  <a:pt x="248208" y="617014"/>
                  <a:pt x="238631" y="655320"/>
                </a:cubicBezTo>
                <a:cubicBezTo>
                  <a:pt x="235490" y="667885"/>
                  <a:pt x="234152" y="680855"/>
                  <a:pt x="231011" y="693420"/>
                </a:cubicBezTo>
                <a:cubicBezTo>
                  <a:pt x="229063" y="701212"/>
                  <a:pt x="229071" y="710600"/>
                  <a:pt x="223391" y="716280"/>
                </a:cubicBezTo>
                <a:cubicBezTo>
                  <a:pt x="217711" y="721960"/>
                  <a:pt x="207715" y="720308"/>
                  <a:pt x="200531" y="723900"/>
                </a:cubicBezTo>
                <a:cubicBezTo>
                  <a:pt x="192340" y="727996"/>
                  <a:pt x="185291" y="734060"/>
                  <a:pt x="177671" y="739140"/>
                </a:cubicBezTo>
                <a:cubicBezTo>
                  <a:pt x="175131" y="751840"/>
                  <a:pt x="175843" y="765656"/>
                  <a:pt x="170051" y="777240"/>
                </a:cubicBezTo>
                <a:cubicBezTo>
                  <a:pt x="165232" y="786879"/>
                  <a:pt x="151568" y="790252"/>
                  <a:pt x="147191" y="800100"/>
                </a:cubicBezTo>
                <a:cubicBezTo>
                  <a:pt x="140916" y="814219"/>
                  <a:pt x="142923" y="830738"/>
                  <a:pt x="139571" y="845820"/>
                </a:cubicBezTo>
                <a:cubicBezTo>
                  <a:pt x="137829" y="853661"/>
                  <a:pt x="134491" y="861060"/>
                  <a:pt x="131951" y="868680"/>
                </a:cubicBezTo>
                <a:cubicBezTo>
                  <a:pt x="136894" y="903279"/>
                  <a:pt x="147328" y="940761"/>
                  <a:pt x="131951" y="975360"/>
                </a:cubicBezTo>
                <a:cubicBezTo>
                  <a:pt x="128232" y="983729"/>
                  <a:pt x="116711" y="985520"/>
                  <a:pt x="109091" y="990600"/>
                </a:cubicBezTo>
                <a:cubicBezTo>
                  <a:pt x="104011" y="998220"/>
                  <a:pt x="97570" y="1005091"/>
                  <a:pt x="93851" y="1013460"/>
                </a:cubicBezTo>
                <a:cubicBezTo>
                  <a:pt x="87327" y="1028140"/>
                  <a:pt x="83691" y="1043940"/>
                  <a:pt x="78611" y="1059180"/>
                </a:cubicBezTo>
                <a:lnTo>
                  <a:pt x="63371" y="1104900"/>
                </a:lnTo>
                <a:lnTo>
                  <a:pt x="48131" y="1150620"/>
                </a:lnTo>
                <a:lnTo>
                  <a:pt x="40511" y="1173480"/>
                </a:lnTo>
                <a:cubicBezTo>
                  <a:pt x="43051" y="1209040"/>
                  <a:pt x="42843" y="1244904"/>
                  <a:pt x="48131" y="1280160"/>
                </a:cubicBezTo>
                <a:cubicBezTo>
                  <a:pt x="50514" y="1296047"/>
                  <a:pt x="58291" y="1310640"/>
                  <a:pt x="63371" y="1325880"/>
                </a:cubicBezTo>
                <a:lnTo>
                  <a:pt x="70991" y="1348740"/>
                </a:lnTo>
                <a:cubicBezTo>
                  <a:pt x="51637" y="1445508"/>
                  <a:pt x="80534" y="1337659"/>
                  <a:pt x="40511" y="1409700"/>
                </a:cubicBezTo>
                <a:cubicBezTo>
                  <a:pt x="32709" y="1423743"/>
                  <a:pt x="34182" y="1442054"/>
                  <a:pt x="25271" y="1455420"/>
                </a:cubicBezTo>
                <a:cubicBezTo>
                  <a:pt x="5576" y="1484963"/>
                  <a:pt x="12927" y="1469592"/>
                  <a:pt x="2411" y="1501140"/>
                </a:cubicBezTo>
                <a:cubicBezTo>
                  <a:pt x="4951" y="1536700"/>
                  <a:pt x="5866" y="1572414"/>
                  <a:pt x="10031" y="1607820"/>
                </a:cubicBezTo>
                <a:cubicBezTo>
                  <a:pt x="10969" y="1615797"/>
                  <a:pt x="15703" y="1622888"/>
                  <a:pt x="17651" y="1630680"/>
                </a:cubicBezTo>
                <a:cubicBezTo>
                  <a:pt x="20792" y="1643245"/>
                  <a:pt x="21863" y="1656285"/>
                  <a:pt x="25271" y="1668780"/>
                </a:cubicBezTo>
                <a:lnTo>
                  <a:pt x="48131" y="1737360"/>
                </a:lnTo>
                <a:lnTo>
                  <a:pt x="55751" y="1760220"/>
                </a:lnTo>
                <a:cubicBezTo>
                  <a:pt x="53211" y="1795780"/>
                  <a:pt x="52296" y="1831494"/>
                  <a:pt x="48131" y="1866900"/>
                </a:cubicBezTo>
                <a:cubicBezTo>
                  <a:pt x="45184" y="1891946"/>
                  <a:pt x="36336" y="1890490"/>
                  <a:pt x="25271" y="1912620"/>
                </a:cubicBezTo>
                <a:cubicBezTo>
                  <a:pt x="21679" y="1919804"/>
                  <a:pt x="20191" y="1927860"/>
                  <a:pt x="17651" y="1935480"/>
                </a:cubicBezTo>
                <a:cubicBezTo>
                  <a:pt x="15111" y="1958340"/>
                  <a:pt x="13284" y="1981290"/>
                  <a:pt x="10031" y="2004060"/>
                </a:cubicBezTo>
                <a:cubicBezTo>
                  <a:pt x="3384" y="2050589"/>
                  <a:pt x="-8758" y="2054373"/>
                  <a:pt x="10031" y="2110740"/>
                </a:cubicBezTo>
                <a:cubicBezTo>
                  <a:pt x="15823" y="2128116"/>
                  <a:pt x="40511" y="2156460"/>
                  <a:pt x="40511" y="2156460"/>
                </a:cubicBezTo>
                <a:cubicBezTo>
                  <a:pt x="43051" y="2189480"/>
                  <a:pt x="44023" y="2222658"/>
                  <a:pt x="48131" y="2255520"/>
                </a:cubicBezTo>
                <a:cubicBezTo>
                  <a:pt x="49127" y="2263490"/>
                  <a:pt x="53544" y="2270657"/>
                  <a:pt x="55751" y="2278380"/>
                </a:cubicBezTo>
                <a:cubicBezTo>
                  <a:pt x="74887" y="2345357"/>
                  <a:pt x="52721" y="2276910"/>
                  <a:pt x="70991" y="2331720"/>
                </a:cubicBezTo>
                <a:cubicBezTo>
                  <a:pt x="73531" y="2357120"/>
                  <a:pt x="74729" y="2382690"/>
                  <a:pt x="78611" y="2407920"/>
                </a:cubicBezTo>
                <a:cubicBezTo>
                  <a:pt x="82867" y="2435586"/>
                  <a:pt x="88913" y="2428524"/>
                  <a:pt x="101471" y="2453640"/>
                </a:cubicBezTo>
                <a:cubicBezTo>
                  <a:pt x="105063" y="2460824"/>
                  <a:pt x="107349" y="2468659"/>
                  <a:pt x="109091" y="2476500"/>
                </a:cubicBezTo>
                <a:cubicBezTo>
                  <a:pt x="112443" y="2491582"/>
                  <a:pt x="113359" y="2507138"/>
                  <a:pt x="116711" y="2522220"/>
                </a:cubicBezTo>
                <a:cubicBezTo>
                  <a:pt x="118453" y="2530061"/>
                  <a:pt x="122124" y="2537357"/>
                  <a:pt x="124331" y="2545080"/>
                </a:cubicBezTo>
                <a:cubicBezTo>
                  <a:pt x="127208" y="2555150"/>
                  <a:pt x="129074" y="2565490"/>
                  <a:pt x="131951" y="2575560"/>
                </a:cubicBezTo>
                <a:cubicBezTo>
                  <a:pt x="134158" y="2583283"/>
                  <a:pt x="137623" y="2590628"/>
                  <a:pt x="139571" y="2598420"/>
                </a:cubicBezTo>
                <a:cubicBezTo>
                  <a:pt x="142712" y="2610985"/>
                  <a:pt x="144651" y="2623820"/>
                  <a:pt x="147191" y="2636520"/>
                </a:cubicBezTo>
                <a:cubicBezTo>
                  <a:pt x="156759" y="2760905"/>
                  <a:pt x="154811" y="2702462"/>
                  <a:pt x="154811" y="28117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2233484" y="2132856"/>
            <a:ext cx="1690444" cy="463704"/>
            <a:chOff x="2233484" y="2132856"/>
            <a:chExt cx="1690444" cy="463704"/>
          </a:xfrm>
        </p:grpSpPr>
        <p:sp>
          <p:nvSpPr>
            <p:cNvPr id="11" name="Freccia in giù 10"/>
            <p:cNvSpPr/>
            <p:nvPr/>
          </p:nvSpPr>
          <p:spPr>
            <a:xfrm>
              <a:off x="2233484" y="2132856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Freccia in giù 21"/>
            <p:cNvSpPr/>
            <p:nvPr/>
          </p:nvSpPr>
          <p:spPr>
            <a:xfrm>
              <a:off x="2697499" y="2204864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Freccia in giù 22"/>
            <p:cNvSpPr/>
            <p:nvPr/>
          </p:nvSpPr>
          <p:spPr>
            <a:xfrm>
              <a:off x="3166005" y="2275364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Freccia in giù 23"/>
            <p:cNvSpPr/>
            <p:nvPr/>
          </p:nvSpPr>
          <p:spPr>
            <a:xfrm>
              <a:off x="3635896" y="2308528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2109814" y="2491117"/>
            <a:ext cx="1678244" cy="528024"/>
            <a:chOff x="2109814" y="2491117"/>
            <a:chExt cx="1678244" cy="528024"/>
          </a:xfrm>
        </p:grpSpPr>
        <p:sp>
          <p:nvSpPr>
            <p:cNvPr id="25" name="Freccia in giù 24"/>
            <p:cNvSpPr/>
            <p:nvPr/>
          </p:nvSpPr>
          <p:spPr>
            <a:xfrm rot="13074196">
              <a:off x="3064812" y="2657040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Freccia in giù 26"/>
            <p:cNvSpPr/>
            <p:nvPr/>
          </p:nvSpPr>
          <p:spPr>
            <a:xfrm rot="13074196">
              <a:off x="2579970" y="2603143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Freccia in giù 27"/>
            <p:cNvSpPr/>
            <p:nvPr/>
          </p:nvSpPr>
          <p:spPr>
            <a:xfrm rot="13074196">
              <a:off x="2109814" y="2491117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Freccia in giù 28"/>
            <p:cNvSpPr/>
            <p:nvPr/>
          </p:nvSpPr>
          <p:spPr>
            <a:xfrm rot="13074196">
              <a:off x="3500026" y="2731109"/>
              <a:ext cx="288032" cy="28803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Freccia a destra con strisce 17"/>
          <p:cNvSpPr/>
          <p:nvPr/>
        </p:nvSpPr>
        <p:spPr>
          <a:xfrm rot="2700000">
            <a:off x="3686257" y="3458151"/>
            <a:ext cx="901939" cy="575744"/>
          </a:xfrm>
          <a:prstGeom prst="striped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a destra con strisce 36"/>
          <p:cNvSpPr/>
          <p:nvPr/>
        </p:nvSpPr>
        <p:spPr>
          <a:xfrm rot="8100000">
            <a:off x="2775095" y="3501490"/>
            <a:ext cx="901939" cy="575744"/>
          </a:xfrm>
          <a:prstGeom prst="striped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a destra con strisce 37"/>
          <p:cNvSpPr/>
          <p:nvPr/>
        </p:nvSpPr>
        <p:spPr>
          <a:xfrm>
            <a:off x="4425099" y="2225312"/>
            <a:ext cx="901939" cy="575744"/>
          </a:xfrm>
          <a:prstGeom prst="striped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rientrata 18"/>
          <p:cNvSpPr/>
          <p:nvPr/>
        </p:nvSpPr>
        <p:spPr>
          <a:xfrm>
            <a:off x="5508471" y="4869080"/>
            <a:ext cx="792088" cy="504056"/>
          </a:xfrm>
          <a:prstGeom prst="notch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6300559" y="3861370"/>
            <a:ext cx="2267763" cy="194389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8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8" grpId="0" animBg="1"/>
      <p:bldP spid="37" grpId="0" animBg="1"/>
      <p:bldP spid="3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IL PROGETTO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23528" y="620688"/>
            <a:ext cx="8507288" cy="381720"/>
          </a:xfrm>
        </p:spPr>
        <p:txBody>
          <a:bodyPr>
            <a:normAutofit/>
          </a:bodyPr>
          <a:lstStyle/>
          <a:p>
            <a:r>
              <a:rPr lang="it-IT" sz="1800" dirty="0" smtClean="0"/>
              <a:t>Recupero energetico e di materia a partire da fanghi di depurazione industriali conciari</a:t>
            </a:r>
            <a:endParaRPr lang="it-IT" sz="1800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3851920" y="980728"/>
            <a:ext cx="2204876" cy="72008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rgbClr val="FFFF00"/>
                </a:solidFill>
              </a:rPr>
              <a:t>BIOGAS </a:t>
            </a:r>
          </a:p>
          <a:p>
            <a:pPr algn="ctr"/>
            <a:r>
              <a:rPr lang="it-IT" sz="1600" dirty="0" smtClean="0">
                <a:solidFill>
                  <a:srgbClr val="FFFF00"/>
                </a:solidFill>
              </a:rPr>
              <a:t>(Recupero Energetico)</a:t>
            </a:r>
            <a:endParaRPr lang="it-IT" sz="1600" dirty="0">
              <a:solidFill>
                <a:srgbClr val="FFFF00"/>
              </a:solidFill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6487504" y="5157192"/>
            <a:ext cx="2044936" cy="648072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rgbClr val="66FF33"/>
                </a:solidFill>
              </a:rPr>
              <a:t>USO AGRONOMICO </a:t>
            </a:r>
            <a:r>
              <a:rPr lang="it-IT" sz="1600" dirty="0" smtClean="0">
                <a:solidFill>
                  <a:srgbClr val="66FF33"/>
                </a:solidFill>
              </a:rPr>
              <a:t>(Recupero Materia)</a:t>
            </a:r>
            <a:endParaRPr lang="it-IT" sz="1600" dirty="0">
              <a:solidFill>
                <a:srgbClr val="66FF33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3311860" y="5445224"/>
            <a:ext cx="1764196" cy="614660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66FF33"/>
                </a:solidFill>
              </a:rPr>
              <a:t>Recupero MATERIA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971600" y="5565379"/>
            <a:ext cx="1440160" cy="4559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CENERI</a:t>
            </a:r>
          </a:p>
        </p:txBody>
      </p:sp>
      <p:sp>
        <p:nvSpPr>
          <p:cNvPr id="25" name="Rettangolo arrotondato 24"/>
          <p:cNvSpPr/>
          <p:nvPr/>
        </p:nvSpPr>
        <p:spPr>
          <a:xfrm>
            <a:off x="2483768" y="4764490"/>
            <a:ext cx="2073129" cy="514400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smtClean="0">
                <a:solidFill>
                  <a:srgbClr val="FFCC00"/>
                </a:solidFill>
              </a:rPr>
              <a:t>Trattamento termico</a:t>
            </a:r>
            <a:endParaRPr lang="it-IT" sz="1600" b="1" i="1" dirty="0">
              <a:solidFill>
                <a:srgbClr val="FFCC00"/>
              </a:solidFill>
            </a:endParaRPr>
          </a:p>
        </p:txBody>
      </p:sp>
      <p:sp>
        <p:nvSpPr>
          <p:cNvPr id="32" name="Rettangolo arrotondato 31"/>
          <p:cNvSpPr/>
          <p:nvPr/>
        </p:nvSpPr>
        <p:spPr>
          <a:xfrm>
            <a:off x="683568" y="3779168"/>
            <a:ext cx="2151856" cy="65794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rgbClr val="FFFF00"/>
                </a:solidFill>
              </a:rPr>
              <a:t>SYNGAS </a:t>
            </a:r>
          </a:p>
          <a:p>
            <a:pPr algn="ctr"/>
            <a:r>
              <a:rPr lang="it-IT" sz="1600" dirty="0">
                <a:solidFill>
                  <a:srgbClr val="FFFF00"/>
                </a:solidFill>
              </a:rPr>
              <a:t>(Recupero </a:t>
            </a:r>
            <a:r>
              <a:rPr lang="it-IT" sz="1600" dirty="0" smtClean="0">
                <a:solidFill>
                  <a:srgbClr val="FFFF00"/>
                </a:solidFill>
              </a:rPr>
              <a:t>Energetico)</a:t>
            </a:r>
            <a:endParaRPr lang="it-IT" sz="1600" dirty="0">
              <a:solidFill>
                <a:srgbClr val="FFFF00"/>
              </a:solidFill>
            </a:endParaRPr>
          </a:p>
        </p:txBody>
      </p:sp>
      <p:sp>
        <p:nvSpPr>
          <p:cNvPr id="34" name="Rettangolo arrotondato 33"/>
          <p:cNvSpPr/>
          <p:nvPr/>
        </p:nvSpPr>
        <p:spPr>
          <a:xfrm>
            <a:off x="4175956" y="3933056"/>
            <a:ext cx="1681336" cy="5214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accent2">
                    <a:lumMod val="50000"/>
                  </a:schemeClr>
                </a:solidFill>
              </a:rPr>
              <a:t>DIGESTATO</a:t>
            </a:r>
            <a:endParaRPr lang="it-IT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Rettangolo arrotondato 34"/>
          <p:cNvSpPr/>
          <p:nvPr/>
        </p:nvSpPr>
        <p:spPr>
          <a:xfrm>
            <a:off x="4175956" y="2526309"/>
            <a:ext cx="1764196" cy="6146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>
                <a:solidFill>
                  <a:srgbClr val="FFC000"/>
                </a:solidFill>
              </a:rPr>
              <a:t>Digestione Anaerobica</a:t>
            </a:r>
          </a:p>
        </p:txBody>
      </p:sp>
      <p:sp>
        <p:nvSpPr>
          <p:cNvPr id="36" name="Rettangolo arrotondato 35"/>
          <p:cNvSpPr/>
          <p:nvPr/>
        </p:nvSpPr>
        <p:spPr>
          <a:xfrm>
            <a:off x="611560" y="2379124"/>
            <a:ext cx="2016224" cy="90903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/>
              <a:t>FANGHI</a:t>
            </a:r>
            <a:endParaRPr lang="it-IT" sz="1600" b="1" dirty="0"/>
          </a:p>
          <a:p>
            <a:pPr algn="ctr"/>
            <a:r>
              <a:rPr lang="it-IT" sz="1600" b="1" dirty="0"/>
              <a:t> </a:t>
            </a:r>
            <a:r>
              <a:rPr lang="it-IT" sz="1600" b="1" dirty="0" smtClean="0"/>
              <a:t>CONCIARI</a:t>
            </a:r>
            <a:endParaRPr lang="it-IT" sz="1600" b="1" dirty="0"/>
          </a:p>
        </p:txBody>
      </p:sp>
      <p:sp>
        <p:nvSpPr>
          <p:cNvPr id="37" name="Rettangolo arrotondato 36"/>
          <p:cNvSpPr/>
          <p:nvPr/>
        </p:nvSpPr>
        <p:spPr>
          <a:xfrm>
            <a:off x="6744434" y="3910030"/>
            <a:ext cx="1622772" cy="5422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>
                <a:solidFill>
                  <a:srgbClr val="002060"/>
                </a:solidFill>
              </a:rPr>
              <a:t>Stabilizzazione</a:t>
            </a:r>
          </a:p>
        </p:txBody>
      </p:sp>
      <p:sp>
        <p:nvSpPr>
          <p:cNvPr id="12" name="Freccia a destra 11"/>
          <p:cNvSpPr/>
          <p:nvPr/>
        </p:nvSpPr>
        <p:spPr>
          <a:xfrm>
            <a:off x="2699792" y="2677469"/>
            <a:ext cx="1398911" cy="36004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a destra 37"/>
          <p:cNvSpPr/>
          <p:nvPr/>
        </p:nvSpPr>
        <p:spPr>
          <a:xfrm rot="16200000">
            <a:off x="4686192" y="1886864"/>
            <a:ext cx="662062" cy="36873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/>
          <p:cNvSpPr/>
          <p:nvPr/>
        </p:nvSpPr>
        <p:spPr>
          <a:xfrm>
            <a:off x="2494766" y="5589240"/>
            <a:ext cx="781090" cy="360040"/>
          </a:xfrm>
          <a:prstGeom prst="rightArrow">
            <a:avLst/>
          </a:prstGeom>
          <a:solidFill>
            <a:srgbClr val="0066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a destra 39"/>
          <p:cNvSpPr/>
          <p:nvPr/>
        </p:nvSpPr>
        <p:spPr>
          <a:xfrm rot="5400000">
            <a:off x="4717002" y="3357978"/>
            <a:ext cx="646100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a destra 40"/>
          <p:cNvSpPr/>
          <p:nvPr/>
        </p:nvSpPr>
        <p:spPr>
          <a:xfrm rot="5400000">
            <a:off x="7261016" y="4610360"/>
            <a:ext cx="589608" cy="360040"/>
          </a:xfrm>
          <a:prstGeom prst="rightArrow">
            <a:avLst/>
          </a:prstGeom>
          <a:solidFill>
            <a:srgbClr val="0066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ngolare in su 42"/>
          <p:cNvSpPr/>
          <p:nvPr/>
        </p:nvSpPr>
        <p:spPr>
          <a:xfrm rot="5400000" flipV="1">
            <a:off x="4553293" y="4536211"/>
            <a:ext cx="639688" cy="602274"/>
          </a:xfrm>
          <a:prstGeom prst="bentUpArrow">
            <a:avLst/>
          </a:prstGeom>
          <a:solidFill>
            <a:srgbClr val="CC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angolare in su 43"/>
          <p:cNvSpPr/>
          <p:nvPr/>
        </p:nvSpPr>
        <p:spPr>
          <a:xfrm rot="10800000" flipV="1">
            <a:off x="1619670" y="4517504"/>
            <a:ext cx="792089" cy="495672"/>
          </a:xfrm>
          <a:prstGeom prst="bentUpArrow">
            <a:avLst>
              <a:gd name="adj1" fmla="val 13824"/>
              <a:gd name="adj2" fmla="val 17017"/>
              <a:gd name="adj3" fmla="val 23404"/>
            </a:avLst>
          </a:prstGeom>
          <a:solidFill>
            <a:schemeClr val="accent3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ngolare in su 44"/>
          <p:cNvSpPr/>
          <p:nvPr/>
        </p:nvSpPr>
        <p:spPr>
          <a:xfrm rot="10800000">
            <a:off x="1619670" y="5085184"/>
            <a:ext cx="792090" cy="420632"/>
          </a:xfrm>
          <a:prstGeom prst="bentUpArrow">
            <a:avLst>
              <a:gd name="adj1" fmla="val 13824"/>
              <a:gd name="adj2" fmla="val 17017"/>
              <a:gd name="adj3" fmla="val 23404"/>
            </a:avLst>
          </a:prstGeom>
          <a:solidFill>
            <a:schemeClr val="bg1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4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50" name="Freccia a destra 49"/>
          <p:cNvSpPr/>
          <p:nvPr/>
        </p:nvSpPr>
        <p:spPr>
          <a:xfrm>
            <a:off x="5940152" y="4013758"/>
            <a:ext cx="781090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arrotondato 29"/>
          <p:cNvSpPr/>
          <p:nvPr/>
        </p:nvSpPr>
        <p:spPr>
          <a:xfrm>
            <a:off x="6907426" y="1008112"/>
            <a:ext cx="1764196" cy="614660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rgbClr val="66FF33"/>
                </a:solidFill>
              </a:rPr>
              <a:t>ZOLFO </a:t>
            </a:r>
          </a:p>
          <a:p>
            <a:pPr algn="ctr"/>
            <a:r>
              <a:rPr lang="it-IT" sz="1400" dirty="0" smtClean="0">
                <a:solidFill>
                  <a:srgbClr val="66FF33"/>
                </a:solidFill>
              </a:rPr>
              <a:t>(Recupero Materia)</a:t>
            </a:r>
            <a:endParaRPr lang="it-IT" sz="1400" dirty="0">
              <a:solidFill>
                <a:srgbClr val="66FF33"/>
              </a:solidFill>
            </a:endParaRPr>
          </a:p>
        </p:txBody>
      </p:sp>
      <p:sp>
        <p:nvSpPr>
          <p:cNvPr id="31" name="Freccia a destra 30"/>
          <p:cNvSpPr/>
          <p:nvPr/>
        </p:nvSpPr>
        <p:spPr>
          <a:xfrm>
            <a:off x="6090332" y="1152128"/>
            <a:ext cx="781090" cy="360040"/>
          </a:xfrm>
          <a:prstGeom prst="rightArrow">
            <a:avLst/>
          </a:prstGeom>
          <a:solidFill>
            <a:srgbClr val="0066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323528" y="908720"/>
            <a:ext cx="309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/>
              <a:t>5 </a:t>
            </a:r>
            <a:r>
              <a:rPr lang="it-IT" sz="2000" b="1" dirty="0" smtClean="0"/>
              <a:t>	</a:t>
            </a:r>
            <a:r>
              <a:rPr lang="it-IT" i="1" dirty="0" smtClean="0"/>
              <a:t>OBIETTIVI OPERATIVI</a:t>
            </a:r>
          </a:p>
          <a:p>
            <a:r>
              <a:rPr lang="it-IT" sz="2400" b="1" dirty="0" smtClean="0"/>
              <a:t>17</a:t>
            </a:r>
            <a:r>
              <a:rPr lang="it-IT" sz="2400" dirty="0" smtClean="0"/>
              <a:t> </a:t>
            </a:r>
            <a:r>
              <a:rPr lang="it-IT" dirty="0" smtClean="0"/>
              <a:t>	</a:t>
            </a:r>
            <a:r>
              <a:rPr lang="it-IT" i="1" dirty="0" smtClean="0"/>
              <a:t>ATTIVITA’</a:t>
            </a:r>
          </a:p>
          <a:p>
            <a:r>
              <a:rPr lang="it-IT" sz="2400" b="1" dirty="0" smtClean="0"/>
              <a:t>24	</a:t>
            </a:r>
            <a:r>
              <a:rPr lang="it-IT" i="1" dirty="0" smtClean="0"/>
              <a:t>MILESTONES</a:t>
            </a:r>
          </a:p>
          <a:p>
            <a:r>
              <a:rPr lang="it-IT" sz="2400" b="1" dirty="0" smtClean="0"/>
              <a:t>48</a:t>
            </a:r>
            <a:r>
              <a:rPr lang="it-IT" sz="2400" dirty="0" smtClean="0"/>
              <a:t> </a:t>
            </a:r>
            <a:r>
              <a:rPr lang="it-IT" dirty="0" smtClean="0"/>
              <a:t>	</a:t>
            </a:r>
            <a:r>
              <a:rPr lang="it-IT" i="1" dirty="0" smtClean="0"/>
              <a:t>DELIVERABLES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11" grpId="0" animBg="1"/>
      <p:bldP spid="23" grpId="0" animBg="1"/>
      <p:bldP spid="25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12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50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O VIVIANI\Documents\WORK\Viviani\META\FOTO\Pilota 5mc\Modifiche Guardia Idraulica\2602201522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3232" r="3422" b="31483"/>
          <a:stretch/>
        </p:blipFill>
        <p:spPr bwMode="auto">
          <a:xfrm>
            <a:off x="2919315" y="1302265"/>
            <a:ext cx="2732805" cy="34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b="13809"/>
          <a:stretch/>
        </p:blipFill>
        <p:spPr bwMode="auto">
          <a:xfrm>
            <a:off x="5765800" y="2739238"/>
            <a:ext cx="2478608" cy="397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26"/>
          <p:cNvGrpSpPr>
            <a:grpSpLocks noChangeAspect="1"/>
          </p:cNvGrpSpPr>
          <p:nvPr/>
        </p:nvGrpSpPr>
        <p:grpSpPr>
          <a:xfrm>
            <a:off x="2915817" y="1268760"/>
            <a:ext cx="1316286" cy="2963734"/>
            <a:chOff x="4125071" y="-3082097"/>
            <a:chExt cx="2481174" cy="5586585"/>
          </a:xfrm>
        </p:grpSpPr>
        <p:sp>
          <p:nvSpPr>
            <p:cNvPr id="14" name="Rettangolo 13"/>
            <p:cNvSpPr/>
            <p:nvPr/>
          </p:nvSpPr>
          <p:spPr>
            <a:xfrm>
              <a:off x="4125071" y="-3082097"/>
              <a:ext cx="1599426" cy="9312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00" b="1" dirty="0" smtClean="0">
                  <a:solidFill>
                    <a:sysClr val="windowText" lastClr="000000"/>
                  </a:solidFill>
                </a:rPr>
                <a:t>SCARICO DI EMERGENZA</a:t>
              </a:r>
              <a:endParaRPr lang="it-IT" sz="6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6025343" y="-1427398"/>
              <a:ext cx="580902" cy="393188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9" name="Connettore 2 18"/>
            <p:cNvCxnSpPr>
              <a:stCxn id="14" idx="3"/>
              <a:endCxn id="18" idx="0"/>
            </p:cNvCxnSpPr>
            <p:nvPr/>
          </p:nvCxnSpPr>
          <p:spPr>
            <a:xfrm>
              <a:off x="5724496" y="-2616452"/>
              <a:ext cx="591298" cy="118905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16"/>
          <p:cNvGrpSpPr>
            <a:grpSpLocks noChangeAspect="1"/>
          </p:cNvGrpSpPr>
          <p:nvPr/>
        </p:nvGrpSpPr>
        <p:grpSpPr>
          <a:xfrm>
            <a:off x="3059832" y="4869160"/>
            <a:ext cx="2527300" cy="1800000"/>
            <a:chOff x="4877197" y="3930488"/>
            <a:chExt cx="3676246" cy="2618305"/>
          </a:xfrm>
        </p:grpSpPr>
        <p:pic>
          <p:nvPicPr>
            <p:cNvPr id="32" name="Picture 4" descr="H:\Viviani\META\FOTO\Pilota 5mc\Modifiche Guardia Idraulica\26022015228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9" r="6813"/>
            <a:stretch/>
          </p:blipFill>
          <p:spPr bwMode="auto">
            <a:xfrm>
              <a:off x="4877197" y="3930488"/>
              <a:ext cx="3676246" cy="2618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ttangolo 32"/>
            <p:cNvSpPr/>
            <p:nvPr/>
          </p:nvSpPr>
          <p:spPr>
            <a:xfrm>
              <a:off x="5799907" y="5733256"/>
              <a:ext cx="1763015" cy="6696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00" b="1" dirty="0" smtClean="0">
                  <a:solidFill>
                    <a:sysClr val="windowText" lastClr="000000"/>
                  </a:solidFill>
                </a:rPr>
                <a:t>MISURATORI DI PRESSIONE E TEMPERATURA</a:t>
              </a:r>
              <a:endParaRPr lang="it-IT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vale 33"/>
            <p:cNvSpPr/>
            <p:nvPr/>
          </p:nvSpPr>
          <p:spPr>
            <a:xfrm>
              <a:off x="5587536" y="4365104"/>
              <a:ext cx="1072696" cy="975522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e 34"/>
            <p:cNvSpPr/>
            <p:nvPr/>
          </p:nvSpPr>
          <p:spPr>
            <a:xfrm>
              <a:off x="6804248" y="4365104"/>
              <a:ext cx="1072696" cy="975522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6" name="Connettore 4 35"/>
            <p:cNvCxnSpPr>
              <a:stCxn id="33" idx="0"/>
              <a:endCxn id="34" idx="4"/>
            </p:cNvCxnSpPr>
            <p:nvPr/>
          </p:nvCxnSpPr>
          <p:spPr>
            <a:xfrm rot="16200000" flipV="1">
              <a:off x="6206335" y="5258177"/>
              <a:ext cx="392631" cy="557530"/>
            </a:xfrm>
            <a:prstGeom prst="bentConnector3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4 36"/>
            <p:cNvCxnSpPr>
              <a:stCxn id="33" idx="0"/>
              <a:endCxn id="35" idx="4"/>
            </p:cNvCxnSpPr>
            <p:nvPr/>
          </p:nvCxnSpPr>
          <p:spPr>
            <a:xfrm rot="5400000" flipH="1" flipV="1">
              <a:off x="6814691" y="5207351"/>
              <a:ext cx="392631" cy="659182"/>
            </a:xfrm>
            <a:prstGeom prst="bentConnector3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24285"/>
          <a:stretch/>
        </p:blipFill>
        <p:spPr bwMode="auto">
          <a:xfrm>
            <a:off x="7391436" y="1052577"/>
            <a:ext cx="1544647" cy="23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MARCO VIVIANI\Documents\WORK\Viviani\META\FOTO\Pilota 5mc\Modifiche Guardia Idraulica\26022015228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10141" r="28800"/>
          <a:stretch/>
        </p:blipFill>
        <p:spPr bwMode="auto">
          <a:xfrm>
            <a:off x="1141716" y="2133016"/>
            <a:ext cx="127004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e 20"/>
          <p:cNvSpPr/>
          <p:nvPr/>
        </p:nvSpPr>
        <p:spPr>
          <a:xfrm>
            <a:off x="3422629" y="3190161"/>
            <a:ext cx="501299" cy="454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7 39"/>
          <p:cNvCxnSpPr>
            <a:stCxn id="3080" idx="3"/>
            <a:endCxn id="21" idx="0"/>
          </p:cNvCxnSpPr>
          <p:nvPr/>
        </p:nvCxnSpPr>
        <p:spPr>
          <a:xfrm>
            <a:off x="2411760" y="2853016"/>
            <a:ext cx="1261519" cy="337145"/>
          </a:xfrm>
          <a:prstGeom prst="curvedConnector2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po 58"/>
          <p:cNvGrpSpPr/>
          <p:nvPr/>
        </p:nvGrpSpPr>
        <p:grpSpPr>
          <a:xfrm>
            <a:off x="4323482" y="3429000"/>
            <a:ext cx="494845" cy="1440160"/>
            <a:chOff x="4323482" y="3429000"/>
            <a:chExt cx="494845" cy="1440160"/>
          </a:xfrm>
        </p:grpSpPr>
        <p:sp>
          <p:nvSpPr>
            <p:cNvPr id="43" name="Rettangolo 42"/>
            <p:cNvSpPr/>
            <p:nvPr/>
          </p:nvSpPr>
          <p:spPr>
            <a:xfrm>
              <a:off x="4526620" y="3429000"/>
              <a:ext cx="291707" cy="1668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5" name="Connettore 2 44"/>
            <p:cNvCxnSpPr>
              <a:stCxn id="43" idx="2"/>
              <a:endCxn id="32" idx="0"/>
            </p:cNvCxnSpPr>
            <p:nvPr/>
          </p:nvCxnSpPr>
          <p:spPr>
            <a:xfrm flipH="1">
              <a:off x="4323482" y="3595831"/>
              <a:ext cx="348992" cy="127332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82" name="Picture 10" descr="C:\Users\MARCO VIVIANI\Documents\WORK\Viviani\META\FOTO\Pilota 5mc\Modifiche Guardia Idraulica\26022015228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7" t="4673" r="16135" b="3640"/>
          <a:stretch/>
        </p:blipFill>
        <p:spPr bwMode="auto">
          <a:xfrm>
            <a:off x="683568" y="3789360"/>
            <a:ext cx="202260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uppo 57"/>
          <p:cNvGrpSpPr/>
          <p:nvPr/>
        </p:nvGrpSpPr>
        <p:grpSpPr>
          <a:xfrm>
            <a:off x="1144210" y="4445660"/>
            <a:ext cx="1881907" cy="2065876"/>
            <a:chOff x="853879" y="4013452"/>
            <a:chExt cx="1881907" cy="2065876"/>
          </a:xfrm>
        </p:grpSpPr>
        <p:sp>
          <p:nvSpPr>
            <p:cNvPr id="83" name="Ovale 82"/>
            <p:cNvSpPr>
              <a:spLocks noChangeAspect="1"/>
            </p:cNvSpPr>
            <p:nvPr/>
          </p:nvSpPr>
          <p:spPr>
            <a:xfrm>
              <a:off x="1285927" y="4013452"/>
              <a:ext cx="488508" cy="46085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Rettangolo 83"/>
            <p:cNvSpPr/>
            <p:nvPr/>
          </p:nvSpPr>
          <p:spPr>
            <a:xfrm>
              <a:off x="1697161" y="5503264"/>
              <a:ext cx="1038625" cy="5760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b="1" dirty="0">
                  <a:solidFill>
                    <a:sysClr val="windowText" lastClr="000000"/>
                  </a:solidFill>
                </a:rPr>
                <a:t>VALVOLE AUTOMATICHE </a:t>
              </a:r>
              <a:r>
                <a:rPr lang="it-IT" sz="1000" b="1" dirty="0" smtClean="0">
                  <a:solidFill>
                    <a:sysClr val="windowText" lastClr="000000"/>
                  </a:solidFill>
                </a:rPr>
                <a:t>PNEUMATICHE</a:t>
              </a:r>
              <a:endParaRPr lang="it-IT" sz="1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vale 84"/>
            <p:cNvSpPr>
              <a:spLocks noChangeAspect="1"/>
            </p:cNvSpPr>
            <p:nvPr/>
          </p:nvSpPr>
          <p:spPr>
            <a:xfrm>
              <a:off x="853879" y="5309596"/>
              <a:ext cx="488508" cy="46085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6" name="Connettore 4 85"/>
            <p:cNvCxnSpPr>
              <a:stCxn id="84" idx="1"/>
              <a:endCxn id="83" idx="4"/>
            </p:cNvCxnSpPr>
            <p:nvPr/>
          </p:nvCxnSpPr>
          <p:spPr>
            <a:xfrm rot="10800000">
              <a:off x="1530181" y="4474302"/>
              <a:ext cx="166980" cy="1316994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4 86"/>
            <p:cNvCxnSpPr>
              <a:stCxn id="84" idx="1"/>
              <a:endCxn id="85" idx="6"/>
            </p:cNvCxnSpPr>
            <p:nvPr/>
          </p:nvCxnSpPr>
          <p:spPr>
            <a:xfrm rot="10800000">
              <a:off x="1342387" y="5540022"/>
              <a:ext cx="354774" cy="25127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ito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MODIFICHE GUARDIA IDRAULICA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sz="4000" b="1" dirty="0" smtClean="0">
                <a:solidFill>
                  <a:schemeClr val="bg1"/>
                </a:solidFill>
              </a:rPr>
              <a:t>AQUARNO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0" name="Rettangolo 59"/>
          <p:cNvSpPr/>
          <p:nvPr/>
        </p:nvSpPr>
        <p:spPr>
          <a:xfrm>
            <a:off x="6804248" y="3189543"/>
            <a:ext cx="504056" cy="1978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/>
          <p:cNvSpPr/>
          <p:nvPr/>
        </p:nvSpPr>
        <p:spPr>
          <a:xfrm>
            <a:off x="5780968" y="2276872"/>
            <a:ext cx="1239304" cy="4659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 smtClean="0">
                <a:solidFill>
                  <a:schemeClr val="tx1"/>
                </a:solidFill>
              </a:rPr>
              <a:t>FIAMMA PILOTA</a:t>
            </a:r>
            <a:endParaRPr lang="it-IT" sz="1000" b="1" dirty="0">
              <a:solidFill>
                <a:schemeClr val="tx1"/>
              </a:solidFill>
            </a:endParaRPr>
          </a:p>
        </p:txBody>
      </p:sp>
      <p:cxnSp>
        <p:nvCxnSpPr>
          <p:cNvPr id="63" name="Connettore 2 62"/>
          <p:cNvCxnSpPr>
            <a:stCxn id="60" idx="0"/>
            <a:endCxn id="61" idx="2"/>
          </p:cNvCxnSpPr>
          <p:nvPr/>
        </p:nvCxnSpPr>
        <p:spPr>
          <a:xfrm flipH="1" flipV="1">
            <a:off x="6400620" y="2742787"/>
            <a:ext cx="655656" cy="44675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/>
          <p:cNvSpPr txBox="1"/>
          <p:nvPr/>
        </p:nvSpPr>
        <p:spPr>
          <a:xfrm>
            <a:off x="251521" y="1270501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SISTEMA DI MISURA BIOGAS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78666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-162272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DIGESTIONE ANAEROBICA CUOIODEPUR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6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6" name="CasellaDiTesto 5"/>
          <p:cNvSpPr txBox="1"/>
          <p:nvPr/>
        </p:nvSpPr>
        <p:spPr>
          <a:xfrm>
            <a:off x="107504" y="629394"/>
            <a:ext cx="65527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it-IT" sz="2400" b="1" dirty="0" smtClean="0"/>
              <a:t>Digestore anaerobico da 5 </a:t>
            </a:r>
            <a:r>
              <a:rPr lang="it-IT" sz="2400" b="1" dirty="0" err="1" smtClean="0"/>
              <a:t>mc</a:t>
            </a:r>
            <a:r>
              <a:rPr lang="it-IT" sz="2400" b="1" dirty="0" smtClean="0"/>
              <a:t>: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it-IT" sz="2000" dirty="0" smtClean="0"/>
              <a:t>Digestione del fango primario conciario tal quale</a:t>
            </a:r>
            <a:r>
              <a:rPr lang="it-IT" dirty="0" smtClean="0"/>
              <a:t>.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it-IT" sz="1600" dirty="0" smtClean="0"/>
              <a:t>Condizioni di </a:t>
            </a:r>
            <a:r>
              <a:rPr lang="it-IT" sz="1600" dirty="0" err="1" smtClean="0"/>
              <a:t>mesofilia</a:t>
            </a:r>
            <a:r>
              <a:rPr lang="it-IT" sz="1600" dirty="0" smtClean="0"/>
              <a:t> (T = 37°C)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it-IT" sz="1600" dirty="0" err="1" smtClean="0"/>
              <a:t>Start-up</a:t>
            </a:r>
            <a:r>
              <a:rPr lang="it-IT" sz="1600" dirty="0" smtClean="0"/>
              <a:t>  raggiunto attraverso l’aumento progressivo dei carichi in ingresso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it-IT" sz="1600" dirty="0" smtClean="0"/>
              <a:t>Alimentazione semi-continua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it-IT" sz="1600" dirty="0" smtClean="0"/>
              <a:t>Monitoraggio dei principali parametri in ingresso e in uscita al digestore (COD, SSV, Solfati, ecc..)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it-IT" sz="1600" dirty="0" smtClean="0"/>
              <a:t>Variazione di alcuni parametri (SRT, miscelazione, </a:t>
            </a:r>
            <a:r>
              <a:rPr lang="it-IT" sz="1600" dirty="0" err="1" smtClean="0"/>
              <a:t>ecc…</a:t>
            </a:r>
            <a:r>
              <a:rPr lang="it-IT" sz="1600" dirty="0" smtClean="0"/>
              <a:t>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it-IT" sz="1600" dirty="0" smtClean="0"/>
              <a:t>Analisi qualitativa del biogas prodotto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it-IT" sz="1600" dirty="0" smtClean="0"/>
              <a:t>Controllo delle componenti indicate come inibenti nei processi anaerobici</a:t>
            </a:r>
          </a:p>
        </p:txBody>
      </p:sp>
      <p:pic>
        <p:nvPicPr>
          <p:cNvPr id="7" name="Immagine 6" descr="2014-06-12 09.50.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73741" y="1052736"/>
            <a:ext cx="2190747" cy="3240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532657" y="3917256"/>
          <a:ext cx="5911551" cy="1887976"/>
        </p:xfrm>
        <a:graphic>
          <a:graphicData uri="http://schemas.openxmlformats.org/drawingml/2006/table">
            <a:tbl>
              <a:tblPr/>
              <a:tblGrid>
                <a:gridCol w="656839"/>
                <a:gridCol w="656839"/>
                <a:gridCol w="656839"/>
                <a:gridCol w="656839"/>
                <a:gridCol w="656839"/>
                <a:gridCol w="656839"/>
                <a:gridCol w="656839"/>
                <a:gridCol w="656839"/>
                <a:gridCol w="656839"/>
              </a:tblGrid>
              <a:tr h="307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1° Fase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2° Fase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3° Fase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4° Fase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80713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 [d]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55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112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192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61426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Alim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50% Fango </a:t>
                      </a:r>
                      <a:endParaRPr lang="it-IT" sz="16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 </a:t>
                      </a:r>
                    </a:p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Acqua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75% Fango </a:t>
                      </a:r>
                      <a:endParaRPr lang="it-IT" sz="16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 </a:t>
                      </a:r>
                    </a:p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Acqua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 Fango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 Fango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Fase di Acclimatazione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Sperimentazione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6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aphicFrame>
        <p:nvGraphicFramePr>
          <p:cNvPr id="11" name="Grafico 10"/>
          <p:cNvGraphicFramePr/>
          <p:nvPr/>
        </p:nvGraphicFramePr>
        <p:xfrm>
          <a:off x="179512" y="692696"/>
          <a:ext cx="439248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ico 11"/>
          <p:cNvGraphicFramePr/>
          <p:nvPr/>
        </p:nvGraphicFramePr>
        <p:xfrm>
          <a:off x="4644008" y="692696"/>
          <a:ext cx="432048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fico 13"/>
          <p:cNvGraphicFramePr/>
          <p:nvPr/>
        </p:nvGraphicFramePr>
        <p:xfrm>
          <a:off x="179512" y="3501008"/>
          <a:ext cx="439200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Tabella 14"/>
          <p:cNvGraphicFramePr>
            <a:graphicFrameLocks noGrp="1"/>
          </p:cNvGraphicFramePr>
          <p:nvPr/>
        </p:nvGraphicFramePr>
        <p:xfrm>
          <a:off x="4932040" y="3789040"/>
          <a:ext cx="3395590" cy="1296144"/>
        </p:xfrm>
        <a:graphic>
          <a:graphicData uri="http://schemas.openxmlformats.org/drawingml/2006/table">
            <a:tbl>
              <a:tblPr/>
              <a:tblGrid>
                <a:gridCol w="1010395"/>
                <a:gridCol w="795065"/>
                <a:gridCol w="795065"/>
                <a:gridCol w="795065"/>
              </a:tblGrid>
              <a:tr h="324036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FASE 3 e 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Δ</a:t>
                      </a:r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[%]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COD 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[mg/l]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46700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20800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SSV 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[mg/l]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10700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8" name="Titolo 1"/>
          <p:cNvSpPr>
            <a:spLocks noGrp="1"/>
          </p:cNvSpPr>
          <p:nvPr>
            <p:ph type="title"/>
          </p:nvPr>
        </p:nvSpPr>
        <p:spPr>
          <a:xfrm>
            <a:off x="205680" y="-24340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DIGESTIONE ANAEROBICA CUOIODEPUR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5680" y="-24340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DIGESTIONE ANAEROBICA CUOIODEPUR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6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aphicFrame>
        <p:nvGraphicFramePr>
          <p:cNvPr id="10" name="Grafico 9"/>
          <p:cNvGraphicFramePr/>
          <p:nvPr/>
        </p:nvGraphicFramePr>
        <p:xfrm>
          <a:off x="323528" y="3501008"/>
          <a:ext cx="446400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ico 12"/>
          <p:cNvGraphicFramePr/>
          <p:nvPr/>
        </p:nvGraphicFramePr>
        <p:xfrm>
          <a:off x="323528" y="692696"/>
          <a:ext cx="4464496" cy="2737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Grafico 17"/>
          <p:cNvGraphicFramePr/>
          <p:nvPr/>
        </p:nvGraphicFramePr>
        <p:xfrm>
          <a:off x="4860032" y="692696"/>
          <a:ext cx="4064247" cy="273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CasellaDiTesto 18"/>
          <p:cNvSpPr txBox="1"/>
          <p:nvPr/>
        </p:nvSpPr>
        <p:spPr>
          <a:xfrm>
            <a:off x="5364088" y="3861048"/>
            <a:ext cx="37799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Monitoraggio sostanze inibenti:</a:t>
            </a:r>
          </a:p>
          <a:p>
            <a:endParaRPr lang="it-IT" sz="2000" b="1" dirty="0" smtClean="0"/>
          </a:p>
          <a:p>
            <a:pPr marL="342900" indent="-342900">
              <a:buFont typeface="Courier New" pitchFamily="49" charset="0"/>
              <a:buChar char="o"/>
            </a:pPr>
            <a:r>
              <a:rPr lang="it-IT" b="1" dirty="0" smtClean="0"/>
              <a:t>Riduzione Solfati = 95 %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it-IT" b="1" dirty="0" smtClean="0"/>
              <a:t>[Ione Ammonio] = 700 mg/l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it-IT" b="1" dirty="0" smtClean="0"/>
              <a:t>[Solfuri] = 150 mg/l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DIGESTIONE ANAEROBICA CUOIODEPUR</a:t>
            </a:r>
            <a:endParaRPr lang="it-IT" b="1" dirty="0">
              <a:solidFill>
                <a:schemeClr val="bg1"/>
              </a:solidFill>
            </a:endParaRPr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6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aphicFrame>
        <p:nvGraphicFramePr>
          <p:cNvPr id="11" name="Grafico 10"/>
          <p:cNvGraphicFramePr/>
          <p:nvPr/>
        </p:nvGraphicFramePr>
        <p:xfrm>
          <a:off x="251520" y="980728"/>
          <a:ext cx="44279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ico 11"/>
          <p:cNvGraphicFramePr/>
          <p:nvPr/>
        </p:nvGraphicFramePr>
        <p:xfrm>
          <a:off x="251520" y="3789040"/>
          <a:ext cx="4392488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fico 13"/>
          <p:cNvGraphicFramePr/>
          <p:nvPr/>
        </p:nvGraphicFramePr>
        <p:xfrm>
          <a:off x="4788024" y="980728"/>
          <a:ext cx="406896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Rettangolo arrotondato 14"/>
          <p:cNvSpPr/>
          <p:nvPr/>
        </p:nvSpPr>
        <p:spPr>
          <a:xfrm>
            <a:off x="3635896" y="2852936"/>
            <a:ext cx="1008112" cy="4320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T = 32°C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860032" y="3717032"/>
            <a:ext cx="388843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200" b="1" dirty="0" err="1" smtClean="0"/>
              <a:t>Qmed</a:t>
            </a:r>
            <a:r>
              <a:rPr lang="it-IT" sz="2200" b="1" dirty="0" smtClean="0"/>
              <a:t>. Metano = 1.7 </a:t>
            </a:r>
            <a:r>
              <a:rPr lang="it-IT" sz="2200" b="1" dirty="0" err="1" smtClean="0"/>
              <a:t>mc</a:t>
            </a:r>
            <a:r>
              <a:rPr lang="it-IT" sz="2200" b="1" dirty="0" smtClean="0"/>
              <a:t>/d</a:t>
            </a:r>
          </a:p>
          <a:p>
            <a:pPr algn="ctr"/>
            <a:r>
              <a:rPr lang="it-IT" sz="2200" b="1" dirty="0" smtClean="0"/>
              <a:t>SMP = 0.64 </a:t>
            </a:r>
            <a:r>
              <a:rPr lang="it-IT" sz="2200" b="1" dirty="0" err="1" smtClean="0"/>
              <a:t>mc</a:t>
            </a:r>
            <a:r>
              <a:rPr lang="it-IT" sz="2200" b="1" dirty="0" smtClean="0"/>
              <a:t> /kg SSV </a:t>
            </a:r>
            <a:r>
              <a:rPr lang="it-IT" sz="2200" b="1" dirty="0" err="1" smtClean="0"/>
              <a:t>deg</a:t>
            </a:r>
            <a:r>
              <a:rPr lang="it-IT" sz="2200" b="1" dirty="0" smtClean="0"/>
              <a:t>.</a:t>
            </a:r>
          </a:p>
        </p:txBody>
      </p:sp>
      <p:graphicFrame>
        <p:nvGraphicFramePr>
          <p:cNvPr id="21" name="Tabella 20"/>
          <p:cNvGraphicFramePr>
            <a:graphicFrameLocks noGrp="1"/>
          </p:cNvGraphicFramePr>
          <p:nvPr/>
        </p:nvGraphicFramePr>
        <p:xfrm>
          <a:off x="4932040" y="4649688"/>
          <a:ext cx="2808312" cy="1371600"/>
        </p:xfrm>
        <a:graphic>
          <a:graphicData uri="http://schemas.openxmlformats.org/drawingml/2006/table">
            <a:tbl>
              <a:tblPr/>
              <a:tblGrid>
                <a:gridCol w="1366207"/>
                <a:gridCol w="1442105"/>
              </a:tblGrid>
              <a:tr h="2367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Composizione Biogas [%]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67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CH</a:t>
                      </a: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₄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70.40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367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</a:t>
                      </a: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₂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26.05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367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H</a:t>
                      </a: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₂S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050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Altro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79512" y="119534"/>
            <a:ext cx="882047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b="1" dirty="0" smtClean="0">
                <a:solidFill>
                  <a:prstClr val="white"/>
                </a:solidFill>
              </a:rPr>
              <a:t>DESOLFORAZIONE BIOLOGICA BIOGAS</a:t>
            </a:r>
            <a:endParaRPr lang="it-IT" sz="4000" b="1" dirty="0" smtClean="0">
              <a:solidFill>
                <a:prstClr val="white"/>
              </a:solidFill>
              <a:ea typeface="+mj-ea"/>
              <a:cs typeface="+mj-cs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it-IT" sz="1600" b="1" dirty="0" smtClean="0">
                <a:solidFill>
                  <a:prstClr val="white"/>
                </a:solidFill>
                <a:ea typeface="+mj-ea"/>
                <a:cs typeface="+mj-cs"/>
              </a:rPr>
              <a:t>Messa a punto della desolforazione biologica del biogas combinata con il trattamento dei </a:t>
            </a:r>
            <a:r>
              <a:rPr lang="it-IT" sz="1600" b="1" dirty="0" err="1" smtClean="0">
                <a:solidFill>
                  <a:prstClr val="white"/>
                </a:solidFill>
                <a:ea typeface="+mj-ea"/>
                <a:cs typeface="+mj-cs"/>
              </a:rPr>
              <a:t>surnatanti</a:t>
            </a:r>
            <a:endParaRPr lang="it-IT" sz="1000" b="1" i="1" dirty="0">
              <a:latin typeface="Garamond" pitchFamily="18" charset="0"/>
            </a:endParaRPr>
          </a:p>
        </p:txBody>
      </p:sp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2879725" y="2005013"/>
            <a:ext cx="719138" cy="5048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127" name="AutoShape 7"/>
          <p:cNvSpPr>
            <a:spLocks noChangeArrowheads="1"/>
          </p:cNvSpPr>
          <p:nvPr/>
        </p:nvSpPr>
        <p:spPr bwMode="auto">
          <a:xfrm>
            <a:off x="1511300" y="2005013"/>
            <a:ext cx="647700" cy="504825"/>
          </a:xfrm>
          <a:prstGeom prst="parallelogram">
            <a:avLst>
              <a:gd name="adj" fmla="val 3207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130" name="AutoShape 10"/>
          <p:cNvSpPr>
            <a:spLocks noChangeArrowheads="1"/>
          </p:cNvSpPr>
          <p:nvPr/>
        </p:nvSpPr>
        <p:spPr bwMode="auto">
          <a:xfrm rot="16200000">
            <a:off x="4717257" y="1574006"/>
            <a:ext cx="719138" cy="1368425"/>
          </a:xfrm>
          <a:prstGeom prst="flowChartDelay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3131" name="AutoShape 11"/>
          <p:cNvSpPr>
            <a:spLocks noChangeArrowheads="1"/>
          </p:cNvSpPr>
          <p:nvPr/>
        </p:nvSpPr>
        <p:spPr bwMode="auto">
          <a:xfrm>
            <a:off x="6696075" y="1897063"/>
            <a:ext cx="1008063" cy="720725"/>
          </a:xfrm>
          <a:prstGeom prst="flowChartOffpageConnector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cxnSp>
        <p:nvCxnSpPr>
          <p:cNvPr id="133197" name="AutoShape 77"/>
          <p:cNvCxnSpPr>
            <a:cxnSpLocks noChangeShapeType="1"/>
            <a:stCxn id="133127" idx="2"/>
            <a:endCxn id="133126" idx="1"/>
          </p:cNvCxnSpPr>
          <p:nvPr/>
        </p:nvCxnSpPr>
        <p:spPr bwMode="auto">
          <a:xfrm>
            <a:off x="2078038" y="2257425"/>
            <a:ext cx="80168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33199" name="Line 79"/>
          <p:cNvSpPr>
            <a:spLocks noChangeShapeType="1"/>
          </p:cNvSpPr>
          <p:nvPr/>
        </p:nvSpPr>
        <p:spPr bwMode="auto">
          <a:xfrm>
            <a:off x="3600450" y="2257425"/>
            <a:ext cx="7921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3200" name="Line 80"/>
          <p:cNvSpPr>
            <a:spLocks noChangeShapeType="1"/>
          </p:cNvSpPr>
          <p:nvPr/>
        </p:nvSpPr>
        <p:spPr bwMode="auto">
          <a:xfrm>
            <a:off x="5761038" y="2257425"/>
            <a:ext cx="9350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3202" name="Text Box 82"/>
          <p:cNvSpPr txBox="1">
            <a:spLocks noChangeArrowheads="1"/>
          </p:cNvSpPr>
          <p:nvPr/>
        </p:nvSpPr>
        <p:spPr bwMode="auto">
          <a:xfrm>
            <a:off x="1368425" y="1612900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/>
              <a:t>Grigliatura</a:t>
            </a:r>
          </a:p>
        </p:txBody>
      </p:sp>
      <p:sp>
        <p:nvSpPr>
          <p:cNvPr id="133203" name="Text Box 83"/>
          <p:cNvSpPr txBox="1">
            <a:spLocks noChangeArrowheads="1"/>
          </p:cNvSpPr>
          <p:nvPr/>
        </p:nvSpPr>
        <p:spPr bwMode="auto">
          <a:xfrm>
            <a:off x="2592388" y="1612900"/>
            <a:ext cx="12239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/>
              <a:t>Dissabbiatore</a:t>
            </a:r>
          </a:p>
        </p:txBody>
      </p:sp>
      <p:sp>
        <p:nvSpPr>
          <p:cNvPr id="133204" name="Text Box 84"/>
          <p:cNvSpPr txBox="1">
            <a:spLocks noChangeArrowheads="1"/>
          </p:cNvSpPr>
          <p:nvPr/>
        </p:nvSpPr>
        <p:spPr bwMode="auto">
          <a:xfrm>
            <a:off x="4176713" y="1325563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/>
              <a:t>Equalizzazione Ossidazione solfuri</a:t>
            </a:r>
          </a:p>
        </p:txBody>
      </p:sp>
      <p:sp>
        <p:nvSpPr>
          <p:cNvPr id="133205" name="Text Box 85"/>
          <p:cNvSpPr txBox="1">
            <a:spLocks noChangeArrowheads="1"/>
          </p:cNvSpPr>
          <p:nvPr/>
        </p:nvSpPr>
        <p:spPr bwMode="auto">
          <a:xfrm>
            <a:off x="6480175" y="1397000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/>
              <a:t>Sedimentazione Primaria</a:t>
            </a:r>
          </a:p>
        </p:txBody>
      </p:sp>
      <p:sp>
        <p:nvSpPr>
          <p:cNvPr id="133230" name="Text Box 110"/>
          <p:cNvSpPr txBox="1">
            <a:spLocks noChangeArrowheads="1"/>
          </p:cNvSpPr>
          <p:nvPr/>
        </p:nvSpPr>
        <p:spPr bwMode="auto">
          <a:xfrm>
            <a:off x="0" y="1493838"/>
            <a:ext cx="13049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100" b="1">
                <a:solidFill>
                  <a:srgbClr val="FF7C80"/>
                </a:solidFill>
              </a:rPr>
              <a:t>ACQUE INDUSTRIALI</a:t>
            </a:r>
          </a:p>
        </p:txBody>
      </p:sp>
      <p:sp>
        <p:nvSpPr>
          <p:cNvPr id="133259" name="Text Box 139"/>
          <p:cNvSpPr txBox="1">
            <a:spLocks noChangeArrowheads="1"/>
          </p:cNvSpPr>
          <p:nvPr/>
        </p:nvSpPr>
        <p:spPr bwMode="auto">
          <a:xfrm>
            <a:off x="7812088" y="2708275"/>
            <a:ext cx="13319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100" b="1">
                <a:solidFill>
                  <a:schemeClr val="hlink"/>
                </a:solidFill>
              </a:rPr>
              <a:t>LINEA ACQUE</a:t>
            </a:r>
          </a:p>
        </p:txBody>
      </p:sp>
      <p:cxnSp>
        <p:nvCxnSpPr>
          <p:cNvPr id="133260" name="AutoShape 140"/>
          <p:cNvCxnSpPr>
            <a:cxnSpLocks noChangeShapeType="1"/>
            <a:stCxn id="133230" idx="2"/>
            <a:endCxn id="133127" idx="5"/>
          </p:cNvCxnSpPr>
          <p:nvPr/>
        </p:nvCxnSpPr>
        <p:spPr bwMode="auto">
          <a:xfrm rot="16200000" flipH="1">
            <a:off x="954882" y="1620044"/>
            <a:ext cx="334962" cy="939800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33261" name="AutoShape 141"/>
          <p:cNvCxnSpPr>
            <a:cxnSpLocks noChangeShapeType="1"/>
            <a:stCxn id="133131" idx="3"/>
            <a:endCxn id="133259" idx="0"/>
          </p:cNvCxnSpPr>
          <p:nvPr/>
        </p:nvCxnSpPr>
        <p:spPr bwMode="auto">
          <a:xfrm>
            <a:off x="7704138" y="2257425"/>
            <a:ext cx="774700" cy="450850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129608"/>
            <a:ext cx="1913485" cy="540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 descr="http://www.progettometa.it/CmsData/PCreoLoghi_AngoloFrase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170" y="6039290"/>
            <a:ext cx="2970330" cy="774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1" name="Ritardo 70"/>
          <p:cNvSpPr/>
          <p:nvPr/>
        </p:nvSpPr>
        <p:spPr>
          <a:xfrm rot="16200000">
            <a:off x="5481284" y="4081607"/>
            <a:ext cx="1395155" cy="1611181"/>
          </a:xfrm>
          <a:prstGeom prst="flowChartDelay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Text Box 84"/>
          <p:cNvSpPr txBox="1">
            <a:spLocks noChangeArrowheads="1"/>
          </p:cNvSpPr>
          <p:nvPr/>
        </p:nvSpPr>
        <p:spPr bwMode="auto">
          <a:xfrm>
            <a:off x="4932015" y="5577625"/>
            <a:ext cx="1800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smtClean="0"/>
              <a:t>Digestione Anaerobica</a:t>
            </a:r>
            <a:endParaRPr lang="it-IT" sz="1200" b="1" dirty="0"/>
          </a:p>
        </p:txBody>
      </p:sp>
      <p:cxnSp>
        <p:nvCxnSpPr>
          <p:cNvPr id="75" name="Connettore 4 74"/>
          <p:cNvCxnSpPr>
            <a:endCxn id="38" idx="4"/>
          </p:cNvCxnSpPr>
          <p:nvPr/>
        </p:nvCxnSpPr>
        <p:spPr>
          <a:xfrm rot="10800000">
            <a:off x="4185142" y="3861049"/>
            <a:ext cx="1386155" cy="553599"/>
          </a:xfrm>
          <a:prstGeom prst="bentConnector2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Box 84"/>
          <p:cNvSpPr txBox="1">
            <a:spLocks noChangeArrowheads="1"/>
          </p:cNvSpPr>
          <p:nvPr/>
        </p:nvSpPr>
        <p:spPr bwMode="auto">
          <a:xfrm>
            <a:off x="3203823" y="5672281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err="1" smtClean="0"/>
              <a:t>Digestato</a:t>
            </a:r>
            <a:endParaRPr lang="it-IT" sz="1200" b="1" dirty="0"/>
          </a:p>
        </p:txBody>
      </p:sp>
      <p:sp>
        <p:nvSpPr>
          <p:cNvPr id="79" name="Text Box 84"/>
          <p:cNvSpPr txBox="1">
            <a:spLocks noChangeArrowheads="1"/>
          </p:cNvSpPr>
          <p:nvPr/>
        </p:nvSpPr>
        <p:spPr bwMode="auto">
          <a:xfrm>
            <a:off x="3332296" y="3480756"/>
            <a:ext cx="17551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err="1" smtClean="0"/>
              <a:t>Surnatante</a:t>
            </a:r>
            <a:r>
              <a:rPr lang="it-IT" sz="1200" b="1" dirty="0" smtClean="0"/>
              <a:t> </a:t>
            </a:r>
          </a:p>
        </p:txBody>
      </p:sp>
      <p:cxnSp>
        <p:nvCxnSpPr>
          <p:cNvPr id="80" name="Connettore 4 79"/>
          <p:cNvCxnSpPr>
            <a:endCxn id="113" idx="4"/>
          </p:cNvCxnSpPr>
          <p:nvPr/>
        </p:nvCxnSpPr>
        <p:spPr>
          <a:xfrm rot="10800000">
            <a:off x="2816990" y="3870049"/>
            <a:ext cx="2574285" cy="904638"/>
          </a:xfrm>
          <a:prstGeom prst="bentConnector2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4 104"/>
          <p:cNvCxnSpPr>
            <a:stCxn id="133131" idx="2"/>
            <a:endCxn id="71" idx="2"/>
          </p:cNvCxnSpPr>
          <p:nvPr/>
        </p:nvCxnSpPr>
        <p:spPr>
          <a:xfrm rot="5400000">
            <a:off x="5957576" y="3644665"/>
            <a:ext cx="2269409" cy="215655"/>
          </a:xfrm>
          <a:prstGeom prst="bentConnector2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CasellaDiTesto 110"/>
          <p:cNvSpPr txBox="1"/>
          <p:nvPr/>
        </p:nvSpPr>
        <p:spPr>
          <a:xfrm>
            <a:off x="4392164" y="34290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~ 30% </a:t>
            </a:r>
            <a:r>
              <a:rPr lang="it-IT" dirty="0" err="1" smtClean="0"/>
              <a:t>N</a:t>
            </a:r>
            <a:r>
              <a:rPr lang="it-IT" baseline="-25000" dirty="0" err="1" smtClean="0"/>
              <a:t>in</a:t>
            </a:r>
            <a:endParaRPr lang="it-IT" baseline="-25000" dirty="0"/>
          </a:p>
        </p:txBody>
      </p:sp>
      <p:sp>
        <p:nvSpPr>
          <p:cNvPr id="113" name="Ovale 112"/>
          <p:cNvSpPr/>
          <p:nvPr/>
        </p:nvSpPr>
        <p:spPr>
          <a:xfrm>
            <a:off x="2231924" y="3429000"/>
            <a:ext cx="1170130" cy="441049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4" name="Connettore 7 113"/>
          <p:cNvCxnSpPr>
            <a:stCxn id="38" idx="0"/>
            <a:endCxn id="133130" idx="1"/>
          </p:cNvCxnSpPr>
          <p:nvPr/>
        </p:nvCxnSpPr>
        <p:spPr>
          <a:xfrm rot="5400000" flipH="1" flipV="1">
            <a:off x="4229879" y="2573051"/>
            <a:ext cx="802211" cy="891686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e 116"/>
          <p:cNvSpPr/>
          <p:nvPr/>
        </p:nvSpPr>
        <p:spPr>
          <a:xfrm>
            <a:off x="468236" y="3356992"/>
            <a:ext cx="1331640" cy="576064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CasellaDiTesto 117"/>
          <p:cNvSpPr txBox="1"/>
          <p:nvPr/>
        </p:nvSpPr>
        <p:spPr>
          <a:xfrm>
            <a:off x="521866" y="3457502"/>
            <a:ext cx="121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Abbattitori</a:t>
            </a:r>
            <a:endParaRPr lang="it-IT" dirty="0"/>
          </a:p>
        </p:txBody>
      </p:sp>
      <p:sp>
        <p:nvSpPr>
          <p:cNvPr id="120" name="Ovale 119"/>
          <p:cNvSpPr/>
          <p:nvPr/>
        </p:nvSpPr>
        <p:spPr>
          <a:xfrm>
            <a:off x="0" y="4797153"/>
            <a:ext cx="3321369" cy="1296144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CasellaDiTesto 120"/>
          <p:cNvSpPr txBox="1"/>
          <p:nvPr/>
        </p:nvSpPr>
        <p:spPr>
          <a:xfrm>
            <a:off x="180021" y="4953130"/>
            <a:ext cx="28803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Necessità di trattare azoto in fase liquida e zolfo in fase gassosa (N/S) variabile tra 0.64 e 1.1</a:t>
            </a:r>
          </a:p>
          <a:p>
            <a:pPr algn="ctr"/>
            <a:endParaRPr lang="it-IT" dirty="0"/>
          </a:p>
        </p:txBody>
      </p:sp>
      <p:sp>
        <p:nvSpPr>
          <p:cNvPr id="38" name="Ovale 37"/>
          <p:cNvSpPr/>
          <p:nvPr/>
        </p:nvSpPr>
        <p:spPr>
          <a:xfrm>
            <a:off x="3600076" y="3419999"/>
            <a:ext cx="1170130" cy="441049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/>
          <p:cNvSpPr/>
          <p:nvPr/>
        </p:nvSpPr>
        <p:spPr>
          <a:xfrm>
            <a:off x="2519956" y="3501008"/>
            <a:ext cx="600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smtClean="0"/>
              <a:t>Biogas</a:t>
            </a:r>
            <a:endParaRPr lang="it-IT" sz="1200" b="1" dirty="0"/>
          </a:p>
        </p:txBody>
      </p:sp>
      <p:cxnSp>
        <p:nvCxnSpPr>
          <p:cNvPr id="46" name="Connettore 7 45"/>
          <p:cNvCxnSpPr>
            <a:stCxn id="113" idx="2"/>
            <a:endCxn id="117" idx="6"/>
          </p:cNvCxnSpPr>
          <p:nvPr/>
        </p:nvCxnSpPr>
        <p:spPr>
          <a:xfrm rot="10800000">
            <a:off x="1799876" y="3645025"/>
            <a:ext cx="432048" cy="4501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e 50"/>
          <p:cNvSpPr/>
          <p:nvPr/>
        </p:nvSpPr>
        <p:spPr>
          <a:xfrm>
            <a:off x="3549636" y="5589240"/>
            <a:ext cx="1170130" cy="441049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3" name="Forma 52"/>
          <p:cNvCxnSpPr>
            <a:stCxn id="71" idx="0"/>
            <a:endCxn id="51" idx="0"/>
          </p:cNvCxnSpPr>
          <p:nvPr/>
        </p:nvCxnSpPr>
        <p:spPr>
          <a:xfrm rot="10800000" flipV="1">
            <a:off x="4134701" y="4887196"/>
            <a:ext cx="1238570" cy="702043"/>
          </a:xfrm>
          <a:prstGeom prst="bentConnector2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/>
      <p:bldP spid="78" grpId="0"/>
      <p:bldP spid="79" grpId="0"/>
      <p:bldP spid="111" grpId="0"/>
      <p:bldP spid="113" grpId="0" animBg="1"/>
      <p:bldP spid="117" grpId="0" animBg="1"/>
      <p:bldP spid="118" grpId="0"/>
      <p:bldP spid="120" grpId="0" animBg="1"/>
      <p:bldP spid="121" grpId="0"/>
      <p:bldP spid="38" grpId="0" animBg="1"/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0" y="57979"/>
            <a:ext cx="9144000" cy="1138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b="1" dirty="0" smtClean="0">
                <a:solidFill>
                  <a:prstClr val="white"/>
                </a:solidFill>
              </a:rPr>
              <a:t>DESOLFORAZIONE</a:t>
            </a:r>
            <a:r>
              <a:rPr lang="it-IT" sz="4400" b="1" dirty="0" smtClean="0">
                <a:solidFill>
                  <a:prstClr val="white"/>
                </a:solidFill>
              </a:rPr>
              <a:t> BIOLOGICA BIOGAS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1600" b="1" dirty="0" smtClean="0">
                <a:solidFill>
                  <a:prstClr val="white"/>
                </a:solidFill>
              </a:rPr>
              <a:t>Messa a punto della desolforazione biologica del biogas combinata con il trattamento dei </a:t>
            </a:r>
            <a:r>
              <a:rPr lang="it-IT" sz="1600" b="1" dirty="0" err="1" smtClean="0">
                <a:solidFill>
                  <a:prstClr val="white"/>
                </a:solidFill>
              </a:rPr>
              <a:t>surnatanti</a:t>
            </a:r>
            <a:endParaRPr lang="it-IT" sz="1000" b="1" i="1" dirty="0">
              <a:latin typeface="Garamon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129608"/>
            <a:ext cx="1913485" cy="540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 descr="http://www.progettometa.it/CmsData/PCreoLoghi_AngoloFrase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170" y="6039290"/>
            <a:ext cx="2970330" cy="774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1" name="Ritardo 70"/>
          <p:cNvSpPr/>
          <p:nvPr/>
        </p:nvSpPr>
        <p:spPr>
          <a:xfrm rot="16200000">
            <a:off x="3851754" y="4536122"/>
            <a:ext cx="1395155" cy="1611181"/>
          </a:xfrm>
          <a:prstGeom prst="flowChartDelay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Text Box 84"/>
          <p:cNvSpPr txBox="1">
            <a:spLocks noChangeArrowheads="1"/>
          </p:cNvSpPr>
          <p:nvPr/>
        </p:nvSpPr>
        <p:spPr bwMode="auto">
          <a:xfrm>
            <a:off x="3671875" y="5991671"/>
            <a:ext cx="1800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smtClean="0"/>
              <a:t>Digestione Anaerobica</a:t>
            </a:r>
            <a:endParaRPr lang="it-IT" sz="1200" b="1" dirty="0"/>
          </a:p>
        </p:txBody>
      </p:sp>
      <p:cxnSp>
        <p:nvCxnSpPr>
          <p:cNvPr id="75" name="Connettore 4 74"/>
          <p:cNvCxnSpPr/>
          <p:nvPr/>
        </p:nvCxnSpPr>
        <p:spPr>
          <a:xfrm rot="10800000">
            <a:off x="2501771" y="4495584"/>
            <a:ext cx="1457997" cy="445585"/>
          </a:xfrm>
          <a:prstGeom prst="bentConnector3">
            <a:avLst>
              <a:gd name="adj1" fmla="val 50000"/>
            </a:avLst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/>
          <p:cNvCxnSpPr/>
          <p:nvPr/>
        </p:nvCxnSpPr>
        <p:spPr>
          <a:xfrm flipH="1">
            <a:off x="2429597" y="5814265"/>
            <a:ext cx="1305145" cy="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Box 84"/>
          <p:cNvSpPr txBox="1">
            <a:spLocks noChangeArrowheads="1"/>
          </p:cNvSpPr>
          <p:nvPr/>
        </p:nvSpPr>
        <p:spPr bwMode="auto">
          <a:xfrm>
            <a:off x="989412" y="563871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err="1" smtClean="0"/>
              <a:t>Digestato</a:t>
            </a:r>
            <a:endParaRPr lang="it-IT" sz="1200" b="1" dirty="0"/>
          </a:p>
        </p:txBody>
      </p:sp>
      <p:sp>
        <p:nvSpPr>
          <p:cNvPr id="79" name="Text Box 84"/>
          <p:cNvSpPr txBox="1">
            <a:spLocks noChangeArrowheads="1"/>
          </p:cNvSpPr>
          <p:nvPr/>
        </p:nvSpPr>
        <p:spPr bwMode="auto">
          <a:xfrm>
            <a:off x="1034442" y="4284095"/>
            <a:ext cx="17551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err="1" smtClean="0"/>
              <a:t>Surnatante</a:t>
            </a:r>
            <a:endParaRPr lang="it-IT" sz="1200" b="1" dirty="0" smtClean="0"/>
          </a:p>
          <a:p>
            <a:pPr algn="ctr">
              <a:spcBef>
                <a:spcPct val="50000"/>
              </a:spcBef>
            </a:pPr>
            <a:r>
              <a:rPr lang="it-IT" sz="1200" b="1" dirty="0" smtClean="0"/>
              <a:t> </a:t>
            </a:r>
          </a:p>
          <a:p>
            <a:pPr algn="ctr">
              <a:spcBef>
                <a:spcPct val="50000"/>
              </a:spcBef>
            </a:pPr>
            <a:r>
              <a:rPr lang="it-IT" sz="1200" b="1" dirty="0" smtClean="0"/>
              <a:t>Biogas</a:t>
            </a:r>
            <a:endParaRPr lang="it-IT" sz="1200" b="1" dirty="0"/>
          </a:p>
        </p:txBody>
      </p:sp>
      <p:cxnSp>
        <p:nvCxnSpPr>
          <p:cNvPr id="80" name="Connettore 4 79"/>
          <p:cNvCxnSpPr/>
          <p:nvPr/>
        </p:nvCxnSpPr>
        <p:spPr>
          <a:xfrm rot="10800000">
            <a:off x="2429597" y="4851158"/>
            <a:ext cx="1350150" cy="450050"/>
          </a:xfrm>
          <a:prstGeom prst="bentConnector3">
            <a:avLst>
              <a:gd name="adj1" fmla="val 50000"/>
            </a:avLst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296524" y="1498250"/>
            <a:ext cx="8847476" cy="64633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Soluzione combinata - Processo di denitrificazione autotrofa</a:t>
            </a:r>
          </a:p>
          <a:p>
            <a:pPr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37" name="Disco magnetico 36"/>
          <p:cNvSpPr/>
          <p:nvPr/>
        </p:nvSpPr>
        <p:spPr>
          <a:xfrm>
            <a:off x="6057165" y="2263335"/>
            <a:ext cx="1215135" cy="1665185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4 38"/>
          <p:cNvCxnSpPr/>
          <p:nvPr/>
        </p:nvCxnSpPr>
        <p:spPr>
          <a:xfrm rot="5400000" flipH="1" flipV="1">
            <a:off x="3496447" y="1808719"/>
            <a:ext cx="940637" cy="4100120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4 43"/>
          <p:cNvCxnSpPr/>
          <p:nvPr/>
        </p:nvCxnSpPr>
        <p:spPr>
          <a:xfrm flipV="1">
            <a:off x="1475656" y="2893405"/>
            <a:ext cx="4590510" cy="2025226"/>
          </a:xfrm>
          <a:prstGeom prst="bentConnector3">
            <a:avLst>
              <a:gd name="adj1" fmla="val -4024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magine 49" descr="Fig. 4.JPG"/>
          <p:cNvPicPr>
            <a:picLocks noChangeAspect="1"/>
          </p:cNvPicPr>
          <p:nvPr/>
        </p:nvPicPr>
        <p:blipFill>
          <a:blip r:embed="rId4" cstate="print"/>
          <a:srcRect l="44582" t="28465" r="8496" b="24420"/>
          <a:stretch>
            <a:fillRect/>
          </a:stretch>
        </p:blipFill>
        <p:spPr>
          <a:xfrm>
            <a:off x="1421650" y="2263335"/>
            <a:ext cx="2970330" cy="2227748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251520" y="1858290"/>
            <a:ext cx="61921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BIOSUR PROJECT</a:t>
            </a:r>
          </a:p>
          <a:p>
            <a:r>
              <a:rPr lang="it-IT" dirty="0" err="1" smtClean="0"/>
              <a:t>bioreattore</a:t>
            </a:r>
            <a:r>
              <a:rPr lang="it-IT" dirty="0" smtClean="0"/>
              <a:t> a letto mobile per la rimozione dell’H</a:t>
            </a:r>
            <a:r>
              <a:rPr lang="it-IT" baseline="-25000" dirty="0" smtClean="0"/>
              <a:t>2</a:t>
            </a:r>
            <a:r>
              <a:rPr lang="it-IT" dirty="0" smtClean="0"/>
              <a:t>S</a:t>
            </a:r>
            <a:endParaRPr lang="it-IT" dirty="0"/>
          </a:p>
        </p:txBody>
      </p:sp>
      <p:sp>
        <p:nvSpPr>
          <p:cNvPr id="58" name="Text Box 84"/>
          <p:cNvSpPr txBox="1">
            <a:spLocks noChangeArrowheads="1"/>
          </p:cNvSpPr>
          <p:nvPr/>
        </p:nvSpPr>
        <p:spPr bwMode="auto">
          <a:xfrm>
            <a:off x="5787110" y="3973525"/>
            <a:ext cx="1800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smtClean="0"/>
              <a:t>Denitrificazione  Autotrofa</a:t>
            </a:r>
            <a:endParaRPr lang="it-IT" sz="1200" b="1" dirty="0"/>
          </a:p>
        </p:txBody>
      </p:sp>
      <p:cxnSp>
        <p:nvCxnSpPr>
          <p:cNvPr id="60" name="Connettore 2 59"/>
          <p:cNvCxnSpPr/>
          <p:nvPr/>
        </p:nvCxnSpPr>
        <p:spPr>
          <a:xfrm flipH="1">
            <a:off x="5382090" y="5818730"/>
            <a:ext cx="1305145" cy="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84"/>
          <p:cNvSpPr txBox="1">
            <a:spLocks noChangeArrowheads="1"/>
          </p:cNvSpPr>
          <p:nvPr/>
        </p:nvSpPr>
        <p:spPr bwMode="auto">
          <a:xfrm>
            <a:off x="6282190" y="5683715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dirty="0" smtClean="0"/>
              <a:t>Fanghi</a:t>
            </a:r>
            <a:endParaRPr lang="it-IT" sz="1200" b="1" dirty="0"/>
          </a:p>
        </p:txBody>
      </p:sp>
      <p:pic>
        <p:nvPicPr>
          <p:cNvPr id="67" name="Immagine 66" descr="lif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2139" y="1903295"/>
            <a:ext cx="585065" cy="424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magine 47" descr="reattori.png"/>
          <p:cNvPicPr/>
          <p:nvPr/>
        </p:nvPicPr>
        <p:blipFill>
          <a:blip r:embed="rId2" cstate="print"/>
          <a:srcRect l="16675"/>
          <a:stretch>
            <a:fillRect/>
          </a:stretch>
        </p:blipFill>
        <p:spPr>
          <a:xfrm>
            <a:off x="-206965" y="2933570"/>
            <a:ext cx="5427037" cy="3895336"/>
          </a:xfrm>
          <a:prstGeom prst="rect">
            <a:avLst/>
          </a:prstGeom>
        </p:spPr>
      </p:pic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-36512" y="191542"/>
            <a:ext cx="9324528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b="1" dirty="0" smtClean="0">
                <a:solidFill>
                  <a:prstClr val="white"/>
                </a:solidFill>
              </a:rPr>
              <a:t>DESOLFORAZIONE BIOLOGICA BIOGAS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1600" b="1" dirty="0" smtClean="0">
                <a:solidFill>
                  <a:prstClr val="white"/>
                </a:solidFill>
              </a:rPr>
              <a:t>Messa a punto della desolforazione biologica del biogas combinata con il trattamento dei </a:t>
            </a:r>
            <a:r>
              <a:rPr lang="it-IT" sz="1600" b="1" dirty="0" err="1" smtClean="0">
                <a:solidFill>
                  <a:prstClr val="white"/>
                </a:solidFill>
              </a:rPr>
              <a:t>surnatanti</a:t>
            </a:r>
            <a:endParaRPr lang="it-IT" sz="1600" b="1" dirty="0" smtClean="0">
              <a:solidFill>
                <a:prstClr val="white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008560" y="1759038"/>
            <a:ext cx="629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HS</a:t>
            </a:r>
            <a:r>
              <a:rPr lang="it-IT" sz="1200" baseline="30000" dirty="0" smtClean="0"/>
              <a:t>-</a:t>
            </a:r>
          </a:p>
          <a:p>
            <a:pPr algn="ctr"/>
            <a:endParaRPr lang="it-IT" sz="1200" dirty="0" smtClean="0"/>
          </a:p>
          <a:p>
            <a:pPr algn="ctr"/>
            <a:r>
              <a:rPr lang="it-IT" sz="1200" dirty="0" smtClean="0"/>
              <a:t>S</a:t>
            </a:r>
            <a:r>
              <a:rPr lang="it-IT" sz="1200" baseline="30000" dirty="0" smtClean="0"/>
              <a:t>2-</a:t>
            </a:r>
            <a:endParaRPr lang="it-IT" sz="1200" baseline="300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1793048" y="1570092"/>
            <a:ext cx="706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200" dirty="0" smtClean="0"/>
          </a:p>
          <a:p>
            <a:r>
              <a:rPr lang="it-IT" sz="1200" dirty="0" smtClean="0"/>
              <a:t>+</a:t>
            </a:r>
          </a:p>
          <a:p>
            <a:endParaRPr lang="it-IT" sz="1200" dirty="0" smtClean="0"/>
          </a:p>
        </p:txBody>
      </p:sp>
      <p:sp>
        <p:nvSpPr>
          <p:cNvPr id="25" name="CasellaDiTesto 24"/>
          <p:cNvSpPr txBox="1"/>
          <p:nvPr/>
        </p:nvSpPr>
        <p:spPr>
          <a:xfrm>
            <a:off x="2201453" y="1618448"/>
            <a:ext cx="1020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200" dirty="0" smtClean="0"/>
          </a:p>
          <a:p>
            <a:r>
              <a:rPr lang="it-IT" sz="1200" dirty="0" smtClean="0"/>
              <a:t>HCO</a:t>
            </a:r>
            <a:r>
              <a:rPr lang="it-IT" sz="1200" baseline="-25000" dirty="0" smtClean="0"/>
              <a:t>3</a:t>
            </a:r>
            <a:r>
              <a:rPr lang="it-IT" sz="1200" baseline="30000" dirty="0" smtClean="0"/>
              <a:t>-</a:t>
            </a:r>
          </a:p>
          <a:p>
            <a:endParaRPr lang="it-IT" sz="1200" dirty="0" smtClean="0"/>
          </a:p>
        </p:txBody>
      </p:sp>
      <p:sp>
        <p:nvSpPr>
          <p:cNvPr id="26" name="CasellaDiTesto 25"/>
          <p:cNvSpPr txBox="1"/>
          <p:nvPr/>
        </p:nvSpPr>
        <p:spPr>
          <a:xfrm>
            <a:off x="2934621" y="1566306"/>
            <a:ext cx="706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200" dirty="0" smtClean="0"/>
          </a:p>
          <a:p>
            <a:r>
              <a:rPr lang="it-IT" sz="1200" dirty="0" smtClean="0"/>
              <a:t>+</a:t>
            </a:r>
          </a:p>
          <a:p>
            <a:endParaRPr lang="it-IT" sz="1200" dirty="0" smtClean="0"/>
          </a:p>
        </p:txBody>
      </p:sp>
      <p:sp>
        <p:nvSpPr>
          <p:cNvPr id="27" name="CasellaDiTesto 26"/>
          <p:cNvSpPr txBox="1"/>
          <p:nvPr/>
        </p:nvSpPr>
        <p:spPr>
          <a:xfrm>
            <a:off x="3443673" y="1761816"/>
            <a:ext cx="77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NO</a:t>
            </a:r>
            <a:r>
              <a:rPr lang="it-IT" sz="1200" baseline="-25000" dirty="0" smtClean="0"/>
              <a:t>3</a:t>
            </a:r>
            <a:r>
              <a:rPr lang="it-IT" sz="1200" baseline="30000" dirty="0" smtClean="0"/>
              <a:t>-</a:t>
            </a:r>
          </a:p>
          <a:p>
            <a:pPr algn="ctr"/>
            <a:endParaRPr lang="it-IT" sz="1200" dirty="0" smtClean="0"/>
          </a:p>
          <a:p>
            <a:pPr algn="ctr"/>
            <a:r>
              <a:rPr lang="it-IT" sz="1200" dirty="0" smtClean="0"/>
              <a:t>NO</a:t>
            </a:r>
            <a:r>
              <a:rPr lang="it-IT" sz="1200" baseline="-25000" dirty="0" smtClean="0"/>
              <a:t>2</a:t>
            </a:r>
            <a:r>
              <a:rPr lang="it-IT" sz="1200" baseline="30000" dirty="0" smtClean="0"/>
              <a:t>-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5996337" y="1755252"/>
            <a:ext cx="99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SO</a:t>
            </a:r>
            <a:r>
              <a:rPr lang="it-IT" sz="1200" b="1" baseline="-25000" dirty="0" smtClean="0"/>
              <a:t>4</a:t>
            </a:r>
            <a:r>
              <a:rPr lang="it-IT" sz="1200" b="1" baseline="30000" dirty="0" smtClean="0"/>
              <a:t>2-</a:t>
            </a:r>
          </a:p>
          <a:p>
            <a:pPr algn="ctr"/>
            <a:r>
              <a:rPr lang="it-IT" sz="1200" dirty="0" smtClean="0"/>
              <a:t>S</a:t>
            </a:r>
            <a:r>
              <a:rPr lang="it-IT" sz="1200" baseline="-25000" dirty="0" smtClean="0"/>
              <a:t>0</a:t>
            </a:r>
          </a:p>
          <a:p>
            <a:pPr algn="ctr"/>
            <a:r>
              <a:rPr lang="it-IT" sz="1200" dirty="0" smtClean="0"/>
              <a:t>S</a:t>
            </a:r>
            <a:r>
              <a:rPr lang="it-IT" sz="1200" baseline="-25000" dirty="0" smtClean="0"/>
              <a:t>3</a:t>
            </a:r>
            <a:r>
              <a:rPr lang="it-IT" sz="1200" dirty="0" smtClean="0"/>
              <a:t>O</a:t>
            </a:r>
            <a:r>
              <a:rPr lang="it-IT" sz="1200" baseline="-25000" dirty="0" smtClean="0"/>
              <a:t>2</a:t>
            </a:r>
            <a:r>
              <a:rPr lang="it-IT" sz="1200" baseline="30000" dirty="0" smtClean="0"/>
              <a:t>2-</a:t>
            </a:r>
          </a:p>
        </p:txBody>
      </p:sp>
      <p:cxnSp>
        <p:nvCxnSpPr>
          <p:cNvPr id="29" name="Connettore 2 28"/>
          <p:cNvCxnSpPr/>
          <p:nvPr/>
        </p:nvCxnSpPr>
        <p:spPr>
          <a:xfrm>
            <a:off x="4573238" y="2298149"/>
            <a:ext cx="1179625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4514546" y="1681644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 smtClean="0"/>
              <a:t>BIOMASSA</a:t>
            </a:r>
          </a:p>
          <a:p>
            <a:pPr algn="ctr"/>
            <a:r>
              <a:rPr lang="it-IT" sz="1200" b="1" dirty="0" smtClean="0"/>
              <a:t>DENITRIFICANTE</a:t>
            </a:r>
            <a:endParaRPr lang="it-IT" sz="1200" b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340199" y="2647945"/>
            <a:ext cx="2367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ASSENZA </a:t>
            </a:r>
            <a:r>
              <a:rPr lang="it-IT" sz="1200" b="1" dirty="0" err="1" smtClean="0"/>
              <a:t>DI</a:t>
            </a:r>
            <a:r>
              <a:rPr lang="it-IT" sz="1200" b="1" dirty="0" smtClean="0"/>
              <a:t> O</a:t>
            </a:r>
            <a:r>
              <a:rPr lang="it-IT" sz="1200" b="1" baseline="-25000" dirty="0" smtClean="0"/>
              <a:t>2</a:t>
            </a:r>
            <a:endParaRPr lang="it-IT" sz="1200" b="1" baseline="-25000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7647935" y="1772322"/>
            <a:ext cx="72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N</a:t>
            </a:r>
            <a:r>
              <a:rPr lang="it-IT" sz="1200" b="1" baseline="-25000" dirty="0" smtClean="0"/>
              <a:t>2</a:t>
            </a:r>
            <a:endParaRPr lang="it-IT" sz="1200" b="1" baseline="30000" dirty="0" smtClean="0"/>
          </a:p>
          <a:p>
            <a:pPr algn="ctr"/>
            <a:endParaRPr lang="it-IT" sz="1200" dirty="0" smtClean="0"/>
          </a:p>
          <a:p>
            <a:pPr algn="ctr"/>
            <a:r>
              <a:rPr lang="it-IT" sz="1200" dirty="0" smtClean="0"/>
              <a:t>NO</a:t>
            </a:r>
            <a:r>
              <a:rPr lang="it-IT" sz="1200" baseline="-25000" dirty="0" smtClean="0"/>
              <a:t>2</a:t>
            </a:r>
            <a:r>
              <a:rPr lang="it-IT" sz="1200" baseline="30000" dirty="0" smtClean="0"/>
              <a:t>-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7075819" y="1576812"/>
            <a:ext cx="706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200" dirty="0" smtClean="0"/>
          </a:p>
          <a:p>
            <a:r>
              <a:rPr lang="it-IT" sz="1200" dirty="0" smtClean="0"/>
              <a:t>+</a:t>
            </a:r>
          </a:p>
          <a:p>
            <a:endParaRPr lang="it-IT" sz="1200" dirty="0" smtClean="0"/>
          </a:p>
        </p:txBody>
      </p:sp>
      <p:sp>
        <p:nvSpPr>
          <p:cNvPr id="38" name="CasellaDiTesto 37"/>
          <p:cNvSpPr txBox="1"/>
          <p:nvPr/>
        </p:nvSpPr>
        <p:spPr>
          <a:xfrm>
            <a:off x="5996337" y="1755252"/>
            <a:ext cx="99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SO</a:t>
            </a:r>
            <a:r>
              <a:rPr lang="it-IT" sz="1200" b="1" baseline="-25000" dirty="0" smtClean="0"/>
              <a:t>4</a:t>
            </a:r>
            <a:r>
              <a:rPr lang="it-IT" sz="1200" b="1" baseline="30000" dirty="0" smtClean="0"/>
              <a:t>2-</a:t>
            </a:r>
          </a:p>
          <a:p>
            <a:pPr algn="ctr"/>
            <a:r>
              <a:rPr lang="it-IT" sz="1200" dirty="0" smtClean="0"/>
              <a:t>S</a:t>
            </a:r>
            <a:r>
              <a:rPr lang="it-IT" sz="1200" baseline="-25000" dirty="0" smtClean="0"/>
              <a:t>0</a:t>
            </a:r>
          </a:p>
          <a:p>
            <a:pPr algn="ctr"/>
            <a:r>
              <a:rPr lang="it-IT" sz="1200" dirty="0" smtClean="0"/>
              <a:t>S</a:t>
            </a:r>
            <a:r>
              <a:rPr lang="it-IT" sz="1200" baseline="-25000" dirty="0" smtClean="0"/>
              <a:t>3</a:t>
            </a:r>
            <a:r>
              <a:rPr lang="it-IT" sz="1200" dirty="0" smtClean="0"/>
              <a:t>O</a:t>
            </a:r>
            <a:r>
              <a:rPr lang="it-IT" sz="1200" baseline="-25000" dirty="0" smtClean="0"/>
              <a:t>2</a:t>
            </a:r>
            <a:r>
              <a:rPr lang="it-IT" sz="1200" baseline="30000" dirty="0" smtClean="0"/>
              <a:t>2-</a:t>
            </a:r>
          </a:p>
        </p:txBody>
      </p:sp>
      <p:sp>
        <p:nvSpPr>
          <p:cNvPr id="40" name="Parentesi quadra aperta 39"/>
          <p:cNvSpPr/>
          <p:nvPr/>
        </p:nvSpPr>
        <p:spPr>
          <a:xfrm rot="16200000">
            <a:off x="2557352" y="706673"/>
            <a:ext cx="101634" cy="361482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41" name="Doppia parentesi graffa 40"/>
          <p:cNvSpPr/>
          <p:nvPr/>
        </p:nvSpPr>
        <p:spPr>
          <a:xfrm>
            <a:off x="958412" y="1761921"/>
            <a:ext cx="725481" cy="658967"/>
          </a:xfrm>
          <a:prstGeom prst="brace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42" name="Doppia parentesi graffa 41"/>
          <p:cNvSpPr/>
          <p:nvPr/>
        </p:nvSpPr>
        <p:spPr>
          <a:xfrm>
            <a:off x="3381116" y="1772427"/>
            <a:ext cx="902852" cy="648461"/>
          </a:xfrm>
          <a:prstGeom prst="brace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43" name="Doppia parentesi graffa 42"/>
          <p:cNvSpPr/>
          <p:nvPr/>
        </p:nvSpPr>
        <p:spPr>
          <a:xfrm>
            <a:off x="7564352" y="1793439"/>
            <a:ext cx="902852" cy="627449"/>
          </a:xfrm>
          <a:prstGeom prst="brace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45" name="Doppia parentesi graffa 44"/>
          <p:cNvSpPr/>
          <p:nvPr/>
        </p:nvSpPr>
        <p:spPr>
          <a:xfrm>
            <a:off x="5929948" y="1782933"/>
            <a:ext cx="1054548" cy="637955"/>
          </a:xfrm>
          <a:prstGeom prst="brace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44" name="CasellaDiTesto 43"/>
          <p:cNvSpPr txBox="1"/>
          <p:nvPr/>
        </p:nvSpPr>
        <p:spPr>
          <a:xfrm>
            <a:off x="6473514" y="2897649"/>
            <a:ext cx="1770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2</a:t>
            </a:r>
            <a:endParaRPr lang="it-IT" sz="80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Immagine 48" descr="C:\Users\Francesca\Desktop\Presentazione Pisa 7-8 novembre 2013\2013-10-14 10.56.26.jpg"/>
          <p:cNvPicPr/>
          <p:nvPr/>
        </p:nvPicPr>
        <p:blipFill>
          <a:blip r:embed="rId3" cstate="print"/>
          <a:srcRect l="9847" t="12109" r="5485" b="2083"/>
          <a:stretch>
            <a:fillRect/>
          </a:stretch>
        </p:blipFill>
        <p:spPr bwMode="auto">
          <a:xfrm>
            <a:off x="5400969" y="4050449"/>
            <a:ext cx="3491511" cy="261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07504" y="191542"/>
            <a:ext cx="893921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b="1" dirty="0" smtClean="0">
                <a:solidFill>
                  <a:prstClr val="white"/>
                </a:solidFill>
              </a:rPr>
              <a:t>DESOLFORAZIONE BIOLOGICA BIOGAS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1600" b="1" dirty="0" smtClean="0">
                <a:solidFill>
                  <a:prstClr val="white"/>
                </a:solidFill>
              </a:rPr>
              <a:t>Messa a punto della desolforazione biologica del biogas combinata con il trattamento dei </a:t>
            </a:r>
            <a:r>
              <a:rPr lang="it-IT" sz="1600" b="1" dirty="0" err="1" smtClean="0">
                <a:solidFill>
                  <a:prstClr val="white"/>
                </a:solidFill>
              </a:rPr>
              <a:t>surnatanti</a:t>
            </a:r>
            <a:endParaRPr lang="it-IT" sz="1600" b="1" dirty="0" smtClean="0">
              <a:solidFill>
                <a:prstClr val="white"/>
              </a:solidFill>
            </a:endParaRPr>
          </a:p>
        </p:txBody>
      </p:sp>
      <p:graphicFrame>
        <p:nvGraphicFramePr>
          <p:cNvPr id="53" name="Tabella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281870"/>
              </p:ext>
            </p:extLst>
          </p:nvPr>
        </p:nvGraphicFramePr>
        <p:xfrm>
          <a:off x="1079104" y="3591019"/>
          <a:ext cx="6984775" cy="2437988"/>
        </p:xfrm>
        <a:graphic>
          <a:graphicData uri="http://schemas.openxmlformats.org/drawingml/2006/table">
            <a:tbl>
              <a:tblPr/>
              <a:tblGrid>
                <a:gridCol w="997825"/>
                <a:gridCol w="997825"/>
                <a:gridCol w="997825"/>
                <a:gridCol w="997825"/>
                <a:gridCol w="997825"/>
                <a:gridCol w="997825"/>
                <a:gridCol w="997825"/>
              </a:tblGrid>
              <a:tr h="487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latin typeface="Calibri"/>
                        </a:rPr>
                        <a:t> </a:t>
                      </a:r>
                      <a:r>
                        <a:rPr lang="en-CA" sz="1400" b="1" dirty="0" smtClean="0">
                          <a:latin typeface="Times New Roman"/>
                        </a:rPr>
                        <a:t>Reactor NITRATE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 dirty="0">
                          <a:latin typeface="Times New Roman"/>
                        </a:rPr>
                        <a:t>Parameter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 dirty="0">
                          <a:latin typeface="Times New Roman"/>
                        </a:rPr>
                        <a:t>IN </a:t>
                      </a:r>
                      <a:endParaRPr lang="en-CA" sz="1400" b="1" dirty="0" smtClean="0">
                        <a:latin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 dirty="0" smtClean="0">
                          <a:latin typeface="Times New Roman"/>
                        </a:rPr>
                        <a:t>(</a:t>
                      </a:r>
                      <a:r>
                        <a:rPr lang="en-CA" sz="1400" b="1" dirty="0">
                          <a:latin typeface="Times New Roman"/>
                        </a:rPr>
                        <a:t>mg d</a:t>
                      </a:r>
                      <a:r>
                        <a:rPr lang="en-CA" sz="1400" b="1" baseline="30000" dirty="0">
                          <a:latin typeface="Times New Roman"/>
                        </a:rPr>
                        <a:t>-1</a:t>
                      </a:r>
                      <a:r>
                        <a:rPr lang="en-CA" sz="1400" b="1" dirty="0">
                          <a:latin typeface="Times New Roman"/>
                        </a:rPr>
                        <a:t>)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 dirty="0" err="1">
                          <a:latin typeface="Times New Roman"/>
                        </a:rPr>
                        <a:t>S</a:t>
                      </a:r>
                      <a:r>
                        <a:rPr lang="en-CA" sz="1400" b="1" baseline="-25000" dirty="0" err="1">
                          <a:latin typeface="Times New Roman"/>
                        </a:rPr>
                        <a:t>tot,IN</a:t>
                      </a:r>
                      <a:endParaRPr lang="it-IT" sz="1400" dirty="0">
                        <a:latin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 dirty="0">
                          <a:latin typeface="Times New Roman"/>
                        </a:rPr>
                        <a:t> (mg d</a:t>
                      </a:r>
                      <a:r>
                        <a:rPr lang="en-CA" sz="1400" b="1" baseline="30000" dirty="0">
                          <a:latin typeface="Times New Roman"/>
                        </a:rPr>
                        <a:t>-1</a:t>
                      </a:r>
                      <a:r>
                        <a:rPr lang="en-CA" sz="1400" b="1" dirty="0">
                          <a:latin typeface="Times New Roman"/>
                        </a:rPr>
                        <a:t>)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 dirty="0" smtClean="0">
                          <a:latin typeface="Times New Roman"/>
                        </a:rPr>
                        <a:t>OUT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 dirty="0" smtClean="0">
                          <a:latin typeface="Times New Roman"/>
                        </a:rPr>
                        <a:t> </a:t>
                      </a:r>
                      <a:r>
                        <a:rPr lang="en-CA" sz="1400" b="1" dirty="0">
                          <a:latin typeface="Times New Roman"/>
                        </a:rPr>
                        <a:t>(mg d</a:t>
                      </a:r>
                      <a:r>
                        <a:rPr lang="en-CA" sz="1400" b="1" baseline="30000" dirty="0">
                          <a:latin typeface="Times New Roman"/>
                        </a:rPr>
                        <a:t>-1</a:t>
                      </a:r>
                      <a:r>
                        <a:rPr lang="en-CA" sz="1400" b="1" dirty="0">
                          <a:latin typeface="Times New Roman"/>
                        </a:rPr>
                        <a:t>)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 dirty="0" err="1">
                          <a:latin typeface="Times New Roman"/>
                        </a:rPr>
                        <a:t>S</a:t>
                      </a:r>
                      <a:r>
                        <a:rPr lang="en-CA" sz="1400" b="1" baseline="-25000" dirty="0" err="1">
                          <a:latin typeface="Times New Roman"/>
                        </a:rPr>
                        <a:t>tot,OUT</a:t>
                      </a:r>
                      <a:endParaRPr lang="it-IT" sz="1400" dirty="0">
                        <a:latin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 dirty="0">
                          <a:latin typeface="Times New Roman"/>
                        </a:rPr>
                        <a:t>(mg d</a:t>
                      </a:r>
                      <a:r>
                        <a:rPr lang="en-CA" sz="1400" b="1" baseline="30000" dirty="0">
                          <a:latin typeface="Times New Roman"/>
                        </a:rPr>
                        <a:t>-1</a:t>
                      </a:r>
                      <a:r>
                        <a:rPr lang="en-CA" sz="1400" b="1" dirty="0">
                          <a:latin typeface="Times New Roman"/>
                        </a:rPr>
                        <a:t>)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b="1">
                          <a:latin typeface="Times New Roman"/>
                        </a:rPr>
                        <a:t>Diff. (%)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99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 smtClean="0">
                          <a:latin typeface="Times New Roman"/>
                        </a:rPr>
                        <a:t>Phase </a:t>
                      </a:r>
                      <a:r>
                        <a:rPr lang="en-CA" sz="1400" dirty="0">
                          <a:latin typeface="Times New Roman"/>
                        </a:rPr>
                        <a:t>II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S-SO</a:t>
                      </a:r>
                      <a:r>
                        <a:rPr lang="en-CA" sz="1400" baseline="-25000">
                          <a:latin typeface="Times New Roman"/>
                        </a:rPr>
                        <a:t>4</a:t>
                      </a:r>
                      <a:r>
                        <a:rPr lang="en-CA" sz="1400" baseline="30000">
                          <a:latin typeface="Times New Roman"/>
                        </a:rPr>
                        <a:t>2-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109 ± 20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662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552 ± 49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645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2.6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S-S</a:t>
                      </a:r>
                      <a:r>
                        <a:rPr lang="en-CA" sz="1400" baseline="30000">
                          <a:latin typeface="Times New Roman"/>
                        </a:rPr>
                        <a:t>2-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552 ± 32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0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437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S-S</a:t>
                      </a:r>
                      <a:r>
                        <a:rPr lang="en-CA" sz="1400" baseline="-25000">
                          <a:latin typeface="Times New Roman"/>
                        </a:rPr>
                        <a:t>2</a:t>
                      </a:r>
                      <a:r>
                        <a:rPr lang="en-CA" sz="1400">
                          <a:latin typeface="Times New Roman"/>
                        </a:rPr>
                        <a:t>O</a:t>
                      </a:r>
                      <a:r>
                        <a:rPr lang="en-CA" sz="1400" baseline="-25000">
                          <a:latin typeface="Times New Roman"/>
                        </a:rPr>
                        <a:t>3</a:t>
                      </a:r>
                      <a:r>
                        <a:rPr lang="en-CA" sz="1400" baseline="30000">
                          <a:latin typeface="Times New Roman"/>
                        </a:rPr>
                        <a:t>2-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0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92.5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437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S-S</a:t>
                      </a:r>
                      <a:r>
                        <a:rPr lang="en-CA" sz="1400" baseline="-25000">
                          <a:latin typeface="Times New Roman"/>
                        </a:rPr>
                        <a:t>0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0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0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43799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 smtClean="0">
                          <a:latin typeface="Times New Roman"/>
                        </a:rPr>
                        <a:t>Phase </a:t>
                      </a:r>
                      <a:r>
                        <a:rPr lang="en-CA" sz="1400" dirty="0">
                          <a:latin typeface="Times New Roman"/>
                        </a:rPr>
                        <a:t>III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S-SO</a:t>
                      </a:r>
                      <a:r>
                        <a:rPr lang="en-CA" sz="1400" baseline="-25000">
                          <a:latin typeface="Times New Roman"/>
                        </a:rPr>
                        <a:t>4</a:t>
                      </a:r>
                      <a:r>
                        <a:rPr lang="en-CA" sz="1400" baseline="30000">
                          <a:latin typeface="Times New Roman"/>
                        </a:rPr>
                        <a:t>2-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105 ± 18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695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576 ± 80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647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6.9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S-S</a:t>
                      </a:r>
                      <a:r>
                        <a:rPr lang="en-CA" sz="1400" baseline="30000">
                          <a:latin typeface="Times New Roman"/>
                        </a:rPr>
                        <a:t>2-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589 ± 54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0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437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S-S</a:t>
                      </a:r>
                      <a:r>
                        <a:rPr lang="en-CA" sz="1400" baseline="-25000">
                          <a:latin typeface="Times New Roman"/>
                        </a:rPr>
                        <a:t>2</a:t>
                      </a:r>
                      <a:r>
                        <a:rPr lang="en-CA" sz="1400">
                          <a:latin typeface="Times New Roman"/>
                        </a:rPr>
                        <a:t>O</a:t>
                      </a:r>
                      <a:r>
                        <a:rPr lang="en-CA" sz="1400" baseline="-25000">
                          <a:latin typeface="Times New Roman"/>
                        </a:rPr>
                        <a:t>3</a:t>
                      </a:r>
                      <a:r>
                        <a:rPr lang="en-CA" sz="1400" baseline="30000">
                          <a:latin typeface="Times New Roman"/>
                        </a:rPr>
                        <a:t>2-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0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64.6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437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S-S</a:t>
                      </a:r>
                      <a:r>
                        <a:rPr lang="en-CA" sz="1400" baseline="-25000">
                          <a:latin typeface="Times New Roman"/>
                        </a:rPr>
                        <a:t>0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latin typeface="Times New Roman"/>
                        </a:rPr>
                        <a:t>0</a:t>
                      </a:r>
                      <a:endParaRPr lang="it-IT" sz="140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latin typeface="Times New Roman"/>
                        </a:rPr>
                        <a:t>6.4</a:t>
                      </a:r>
                      <a:endParaRPr lang="it-IT" sz="1400" dirty="0"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9" name="Rettangolo 88"/>
          <p:cNvSpPr/>
          <p:nvPr/>
        </p:nvSpPr>
        <p:spPr>
          <a:xfrm>
            <a:off x="185980" y="2782669"/>
            <a:ext cx="8669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 smtClean="0">
                <a:latin typeface="+mj-lt"/>
                <a:cs typeface="Times New Roman" pitchFamily="18" charset="0"/>
              </a:rPr>
              <a:t>Le </a:t>
            </a:r>
            <a:r>
              <a:rPr lang="en-CA" dirty="0" err="1" smtClean="0">
                <a:latin typeface="+mj-lt"/>
                <a:cs typeface="Times New Roman" pitchFamily="18" charset="0"/>
              </a:rPr>
              <a:t>analisi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dell’effluente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di</a:t>
            </a:r>
            <a:r>
              <a:rPr lang="en-CA" dirty="0" smtClean="0">
                <a:latin typeface="+mj-lt"/>
                <a:cs typeface="Times New Roman" pitchFamily="18" charset="0"/>
              </a:rPr>
              <a:t> R1 </a:t>
            </a:r>
            <a:r>
              <a:rPr lang="en-CA" dirty="0" err="1" smtClean="0">
                <a:latin typeface="+mj-lt"/>
                <a:cs typeface="Times New Roman" pitchFamily="18" charset="0"/>
              </a:rPr>
              <a:t>confermano</a:t>
            </a:r>
            <a:r>
              <a:rPr lang="en-CA" dirty="0" smtClean="0">
                <a:latin typeface="+mj-lt"/>
                <a:cs typeface="Times New Roman" pitchFamily="18" charset="0"/>
              </a:rPr>
              <a:t> la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presenza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di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composti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intermedi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dello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zolfo</a:t>
            </a:r>
            <a:endParaRPr lang="it-IT" b="1" dirty="0">
              <a:latin typeface="+mj-lt"/>
              <a:cs typeface="Times New Roman" pitchFamily="18" charset="0"/>
            </a:endParaRPr>
          </a:p>
        </p:txBody>
      </p:sp>
      <p:sp>
        <p:nvSpPr>
          <p:cNvPr id="90" name="Rettangolo 89"/>
          <p:cNvSpPr/>
          <p:nvPr/>
        </p:nvSpPr>
        <p:spPr>
          <a:xfrm>
            <a:off x="143000" y="1556792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 err="1" smtClean="0">
                <a:latin typeface="+mj-lt"/>
                <a:cs typeface="Times New Roman" pitchFamily="18" charset="0"/>
              </a:rPr>
              <a:t>Nel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corso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della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sperimentazione</a:t>
            </a:r>
            <a:r>
              <a:rPr lang="en-CA" dirty="0" smtClean="0">
                <a:latin typeface="+mj-lt"/>
                <a:cs typeface="Times New Roman" pitchFamily="18" charset="0"/>
              </a:rPr>
              <a:t> è </a:t>
            </a:r>
            <a:r>
              <a:rPr lang="en-CA" dirty="0" err="1" smtClean="0">
                <a:latin typeface="+mj-lt"/>
                <a:cs typeface="Times New Roman" pitchFamily="18" charset="0"/>
              </a:rPr>
              <a:t>stata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ottenuta</a:t>
            </a:r>
            <a:r>
              <a:rPr lang="en-CA" dirty="0" smtClean="0">
                <a:latin typeface="+mj-lt"/>
                <a:cs typeface="Times New Roman" pitchFamily="18" charset="0"/>
              </a:rPr>
              <a:t> la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completa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rimozione</a:t>
            </a:r>
            <a:r>
              <a:rPr lang="en-CA" b="1" dirty="0" smtClean="0">
                <a:latin typeface="+mj-lt"/>
                <a:cs typeface="Times New Roman" pitchFamily="18" charset="0"/>
              </a:rPr>
              <a:t> del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solfuro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che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avviene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nei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primi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minuti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di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ogni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ciclo</a:t>
            </a:r>
            <a:endParaRPr lang="en-CA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92" name="Rettangolo 91"/>
          <p:cNvSpPr/>
          <p:nvPr/>
        </p:nvSpPr>
        <p:spPr>
          <a:xfrm>
            <a:off x="157514" y="2274312"/>
            <a:ext cx="8698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 smtClean="0">
                <a:latin typeface="+mj-lt"/>
                <a:cs typeface="Times New Roman" pitchFamily="18" charset="0"/>
              </a:rPr>
              <a:t>Il </a:t>
            </a:r>
            <a:r>
              <a:rPr lang="en-CA" dirty="0" err="1" smtClean="0">
                <a:latin typeface="+mj-lt"/>
                <a:cs typeface="Times New Roman" pitchFamily="18" charset="0"/>
              </a:rPr>
              <a:t>bilancio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di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massa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dello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zolfo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indica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dirty="0" err="1" smtClean="0">
                <a:latin typeface="+mj-lt"/>
                <a:cs typeface="Times New Roman" pitchFamily="18" charset="0"/>
              </a:rPr>
              <a:t>che</a:t>
            </a:r>
            <a:r>
              <a:rPr lang="en-CA" dirty="0" smtClean="0">
                <a:latin typeface="+mj-lt"/>
                <a:cs typeface="Times New Roman" pitchFamily="18" charset="0"/>
              </a:rPr>
              <a:t> </a:t>
            </a:r>
            <a:r>
              <a:rPr lang="en-CA" b="1" dirty="0" smtClean="0">
                <a:latin typeface="+mj-lt"/>
                <a:cs typeface="Times New Roman" pitchFamily="18" charset="0"/>
              </a:rPr>
              <a:t>non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tutto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il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solfuro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viene</a:t>
            </a:r>
            <a:r>
              <a:rPr lang="en-CA" b="1" dirty="0" smtClean="0">
                <a:latin typeface="+mj-lt"/>
                <a:cs typeface="Times New Roman" pitchFamily="18" charset="0"/>
              </a:rPr>
              <a:t>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ossidato</a:t>
            </a:r>
            <a:r>
              <a:rPr lang="en-CA" b="1" dirty="0" smtClean="0">
                <a:latin typeface="+mj-lt"/>
                <a:cs typeface="Times New Roman" pitchFamily="18" charset="0"/>
              </a:rPr>
              <a:t> a </a:t>
            </a:r>
            <a:r>
              <a:rPr lang="en-CA" b="1" dirty="0" err="1" smtClean="0">
                <a:latin typeface="+mj-lt"/>
                <a:cs typeface="Times New Roman" pitchFamily="18" charset="0"/>
              </a:rPr>
              <a:t>solfato</a:t>
            </a:r>
            <a:endParaRPr lang="it-IT" b="1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93" name="Grafico 92"/>
          <p:cNvGraphicFramePr/>
          <p:nvPr>
            <p:extLst>
              <p:ext uri="{D42A27DB-BD31-4B8C-83A1-F6EECF244321}">
                <p14:modId xmlns:p14="http://schemas.microsoft.com/office/powerpoint/2010/main" val="4029600154"/>
              </p:ext>
            </p:extLst>
          </p:nvPr>
        </p:nvGraphicFramePr>
        <p:xfrm>
          <a:off x="575048" y="3421255"/>
          <a:ext cx="5635272" cy="3770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4" name="CasellaDiTesto 93"/>
          <p:cNvSpPr txBox="1"/>
          <p:nvPr/>
        </p:nvSpPr>
        <p:spPr>
          <a:xfrm>
            <a:off x="6335688" y="4962073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it-IT" sz="1600" dirty="0" smtClean="0">
                <a:latin typeface="+mj-lt"/>
                <a:cs typeface="Times New Roman" pitchFamily="18" charset="0"/>
              </a:rPr>
              <a:t>Efficienza di rimozione N-NO</a:t>
            </a:r>
            <a:r>
              <a:rPr lang="it-IT" sz="1600" baseline="-25000" dirty="0" smtClean="0">
                <a:latin typeface="+mj-lt"/>
                <a:cs typeface="Times New Roman" pitchFamily="18" charset="0"/>
              </a:rPr>
              <a:t>3</a:t>
            </a:r>
            <a:r>
              <a:rPr lang="it-IT" sz="1600" baseline="30000" dirty="0" smtClean="0">
                <a:latin typeface="+mj-lt"/>
                <a:cs typeface="Times New Roman" pitchFamily="18" charset="0"/>
              </a:rPr>
              <a:t>-</a:t>
            </a:r>
            <a:endParaRPr lang="it-IT" sz="1600" dirty="0" smtClean="0">
              <a:latin typeface="+mj-lt"/>
              <a:cs typeface="Times New Roman" pitchFamily="18" charset="0"/>
            </a:endParaRPr>
          </a:p>
          <a:p>
            <a:pPr marL="0" lvl="1" algn="ctr"/>
            <a:r>
              <a:rPr lang="it-IT" sz="1600" dirty="0" smtClean="0">
                <a:latin typeface="+mj-lt"/>
                <a:cs typeface="Times New Roman" pitchFamily="18" charset="0"/>
              </a:rPr>
              <a:t>Start up = 80 % </a:t>
            </a:r>
          </a:p>
          <a:p>
            <a:pPr marL="0" lvl="1" algn="ctr"/>
            <a:r>
              <a:rPr lang="it-IT" sz="1600" dirty="0" smtClean="0">
                <a:latin typeface="+mj-lt"/>
                <a:cs typeface="Times New Roman" pitchFamily="18" charset="0"/>
              </a:rPr>
              <a:t>Fase II = 86 % </a:t>
            </a:r>
          </a:p>
          <a:p>
            <a:pPr marL="0" lvl="1" algn="ctr"/>
            <a:r>
              <a:rPr lang="it-IT" sz="1600" dirty="0" smtClean="0">
                <a:latin typeface="+mj-lt"/>
                <a:cs typeface="Times New Roman" pitchFamily="18" charset="0"/>
              </a:rPr>
              <a:t>Fase III = 88 % </a:t>
            </a:r>
          </a:p>
        </p:txBody>
      </p:sp>
      <p:sp>
        <p:nvSpPr>
          <p:cNvPr id="95" name="CasellaDiTesto 94"/>
          <p:cNvSpPr txBox="1"/>
          <p:nvPr/>
        </p:nvSpPr>
        <p:spPr>
          <a:xfrm>
            <a:off x="6156176" y="6068234"/>
            <a:ext cx="2915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it-IT" sz="1600" dirty="0" smtClean="0">
                <a:latin typeface="+mj-lt"/>
                <a:cs typeface="Times New Roman" pitchFamily="18" charset="0"/>
              </a:rPr>
              <a:t>Effetti della Temperatura</a:t>
            </a:r>
          </a:p>
        </p:txBody>
      </p:sp>
      <p:sp>
        <p:nvSpPr>
          <p:cNvPr id="96" name="CasellaDiTesto 95"/>
          <p:cNvSpPr txBox="1"/>
          <p:nvPr/>
        </p:nvSpPr>
        <p:spPr>
          <a:xfrm>
            <a:off x="6149708" y="6492825"/>
            <a:ext cx="2915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it-IT" sz="1600" dirty="0" smtClean="0">
                <a:latin typeface="+mj-lt"/>
                <a:cs typeface="Times New Roman" pitchFamily="18" charset="0"/>
              </a:rPr>
              <a:t>Accumulo di Nitriti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6119664" y="3277239"/>
            <a:ext cx="291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it-IT" sz="1400" dirty="0" smtClean="0">
                <a:latin typeface="+mj-lt"/>
                <a:cs typeface="Times New Roman" pitchFamily="18" charset="0"/>
              </a:rPr>
              <a:t>Efficienza di Rimozione dei Nitrati</a:t>
            </a:r>
          </a:p>
        </p:txBody>
      </p:sp>
      <p:cxnSp>
        <p:nvCxnSpPr>
          <p:cNvPr id="98" name="Connettore 2 97"/>
          <p:cNvCxnSpPr>
            <a:stCxn id="97" idx="2"/>
          </p:cNvCxnSpPr>
          <p:nvPr/>
        </p:nvCxnSpPr>
        <p:spPr>
          <a:xfrm flipH="1">
            <a:off x="5183560" y="3585016"/>
            <a:ext cx="2394012" cy="268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9" name="CasellaDiTesto 98"/>
          <p:cNvSpPr txBox="1"/>
          <p:nvPr/>
        </p:nvSpPr>
        <p:spPr>
          <a:xfrm>
            <a:off x="6113312" y="3853303"/>
            <a:ext cx="291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it-IT" sz="1400" dirty="0" smtClean="0">
                <a:latin typeface="+mj-lt"/>
                <a:cs typeface="Times New Roman" pitchFamily="18" charset="0"/>
              </a:rPr>
              <a:t>N-NO</a:t>
            </a:r>
            <a:r>
              <a:rPr lang="it-IT" sz="1400" baseline="-25000" dirty="0" smtClean="0">
                <a:latin typeface="+mj-lt"/>
                <a:cs typeface="Times New Roman" pitchFamily="18" charset="0"/>
              </a:rPr>
              <a:t>2</a:t>
            </a:r>
            <a:r>
              <a:rPr lang="it-IT" sz="1400" baseline="30000" dirty="0" smtClean="0">
                <a:latin typeface="+mj-lt"/>
                <a:cs typeface="Times New Roman" pitchFamily="18" charset="0"/>
              </a:rPr>
              <a:t>- </a:t>
            </a:r>
            <a:r>
              <a:rPr lang="it-IT" sz="1400" dirty="0" smtClean="0">
                <a:latin typeface="+mj-lt"/>
                <a:cs typeface="Times New Roman" pitchFamily="18" charset="0"/>
              </a:rPr>
              <a:t>Prodotto/ N-NO</a:t>
            </a:r>
            <a:r>
              <a:rPr lang="it-IT" sz="1400" baseline="-25000" dirty="0" smtClean="0">
                <a:latin typeface="+mj-lt"/>
                <a:cs typeface="Times New Roman" pitchFamily="18" charset="0"/>
              </a:rPr>
              <a:t>3</a:t>
            </a:r>
            <a:r>
              <a:rPr lang="it-IT" sz="1400" baseline="30000" dirty="0" smtClean="0">
                <a:latin typeface="+mj-lt"/>
                <a:cs typeface="Times New Roman" pitchFamily="18" charset="0"/>
              </a:rPr>
              <a:t>- </a:t>
            </a:r>
            <a:r>
              <a:rPr lang="it-IT" sz="1400" dirty="0" smtClean="0">
                <a:latin typeface="+mj-lt"/>
                <a:cs typeface="Times New Roman" pitchFamily="18" charset="0"/>
              </a:rPr>
              <a:t>Ridotto</a:t>
            </a:r>
          </a:p>
        </p:txBody>
      </p:sp>
      <p:cxnSp>
        <p:nvCxnSpPr>
          <p:cNvPr id="100" name="Connettore 2 99"/>
          <p:cNvCxnSpPr>
            <a:stCxn id="99" idx="2"/>
          </p:cNvCxnSpPr>
          <p:nvPr/>
        </p:nvCxnSpPr>
        <p:spPr>
          <a:xfrm flipH="1">
            <a:off x="5183560" y="4161080"/>
            <a:ext cx="2387660" cy="17084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3" grpId="0">
        <p:bldAsOne/>
      </p:bldGraphic>
      <p:bldP spid="94" grpId="0"/>
      <p:bldP spid="95" grpId="0"/>
      <p:bldP spid="96" grpId="0"/>
      <p:bldP spid="97" grpId="0"/>
      <p:bldP spid="9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-36512" y="191542"/>
            <a:ext cx="9371258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b="1" dirty="0" smtClean="0">
                <a:solidFill>
                  <a:prstClr val="white"/>
                </a:solidFill>
              </a:rPr>
              <a:t>DESOLFORAZIONE BIOLOGICA BIOGAS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1600" b="1" dirty="0" smtClean="0">
                <a:solidFill>
                  <a:prstClr val="white"/>
                </a:solidFill>
              </a:rPr>
              <a:t>Messa a punto della desolforazione biologica del biogas combinata con il trattamento dei </a:t>
            </a:r>
            <a:r>
              <a:rPr lang="it-IT" sz="1600" b="1" dirty="0" err="1" smtClean="0">
                <a:solidFill>
                  <a:prstClr val="white"/>
                </a:solidFill>
              </a:rPr>
              <a:t>surnatanti</a:t>
            </a:r>
            <a:endParaRPr lang="it-IT" sz="1600" b="1" dirty="0" smtClean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129608"/>
            <a:ext cx="1913485" cy="540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 descr="http://www.progettometa.it/CmsData/PCreoLoghi_AngoloFrase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2170" y="6039290"/>
            <a:ext cx="2970330" cy="774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6" name="CasellaDiTesto 35"/>
          <p:cNvSpPr txBox="1"/>
          <p:nvPr/>
        </p:nvSpPr>
        <p:spPr>
          <a:xfrm>
            <a:off x="296524" y="1484784"/>
            <a:ext cx="8847476" cy="923330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Soluzione combinata - Processo di denitrificazione autotrofa</a:t>
            </a:r>
          </a:p>
          <a:p>
            <a:pPr algn="ctr"/>
            <a:r>
              <a:rPr lang="it-IT" b="1" u="sng" dirty="0" smtClean="0"/>
              <a:t>Risultati Sperimentazione: Reattore NITRITO</a:t>
            </a:r>
          </a:p>
          <a:p>
            <a:pPr>
              <a:buFont typeface="Arial" pitchFamily="34" charset="0"/>
              <a:buChar char="•"/>
            </a:pPr>
            <a:endParaRPr lang="it-IT" dirty="0"/>
          </a:p>
        </p:txBody>
      </p:sp>
      <p:graphicFrame>
        <p:nvGraphicFramePr>
          <p:cNvPr id="89" name="Grafico 88"/>
          <p:cNvGraphicFramePr/>
          <p:nvPr/>
        </p:nvGraphicFramePr>
        <p:xfrm>
          <a:off x="4853298" y="3326524"/>
          <a:ext cx="396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0" name="Grafico 89"/>
          <p:cNvGraphicFramePr/>
          <p:nvPr/>
        </p:nvGraphicFramePr>
        <p:xfrm>
          <a:off x="566871" y="3326524"/>
          <a:ext cx="396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1" name="Connettore 2 90"/>
          <p:cNvCxnSpPr/>
          <p:nvPr/>
        </p:nvCxnSpPr>
        <p:spPr>
          <a:xfrm flipV="1">
            <a:off x="5559552" y="4162098"/>
            <a:ext cx="1329979" cy="51231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2 91"/>
          <p:cNvCxnSpPr/>
          <p:nvPr/>
        </p:nvCxnSpPr>
        <p:spPr>
          <a:xfrm>
            <a:off x="1369046" y="4477062"/>
            <a:ext cx="1355834" cy="48873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3" name="Tabella 92"/>
          <p:cNvGraphicFramePr>
            <a:graphicFrameLocks noGrp="1"/>
          </p:cNvGraphicFramePr>
          <p:nvPr/>
        </p:nvGraphicFramePr>
        <p:xfrm>
          <a:off x="1511660" y="2123855"/>
          <a:ext cx="616883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558"/>
                <a:gridCol w="20828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REATTORE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PARAMETRO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EFFICIENZA RIMOZIONE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Nitrito</a:t>
                      </a:r>
                      <a:endParaRPr lang="it-IT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Solfuro</a:t>
                      </a:r>
                      <a:endParaRPr lang="it-IT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&gt;90%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Nitrito</a:t>
                      </a:r>
                      <a:endParaRPr lang="it-IT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&gt;80%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23528" y="1205062"/>
            <a:ext cx="4040188" cy="639762"/>
          </a:xfrm>
        </p:spPr>
        <p:txBody>
          <a:bodyPr>
            <a:normAutofit/>
          </a:bodyPr>
          <a:lstStyle/>
          <a:p>
            <a:r>
              <a:rPr lang="it-IT" sz="1800" i="1" dirty="0" smtClean="0"/>
              <a:t>MATRICI SELEZIONATE</a:t>
            </a:r>
            <a:endParaRPr lang="it-IT" sz="1800" i="1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23528" y="1814835"/>
            <a:ext cx="4330824" cy="154215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000" b="1" i="1" dirty="0" smtClean="0"/>
              <a:t>Fanghi sedimentazione primaria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b="1" i="1" dirty="0" smtClean="0"/>
              <a:t>Fanghi biologici primari centrifugati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b="1" i="1" dirty="0" smtClean="0"/>
              <a:t>Fanghi biologici secondari ispessiti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b="1" i="1" dirty="0" smtClean="0"/>
              <a:t>Idrolizzati proteici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b="1" i="1" dirty="0" smtClean="0"/>
              <a:t>Carnicci</a:t>
            </a:r>
            <a:endParaRPr lang="it-IT" sz="2000" b="1" i="1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864515" y="1687439"/>
            <a:ext cx="4042793" cy="166449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b="1" dirty="0" err="1" smtClean="0"/>
              <a:t>Cuoiodepur</a:t>
            </a:r>
            <a:endParaRPr lang="it-IT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it-IT" b="1" dirty="0" err="1" smtClean="0"/>
              <a:t>Aquarno</a:t>
            </a:r>
            <a:r>
              <a:rPr lang="it-IT" b="1" dirty="0" smtClean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b="1" dirty="0" smtClean="0"/>
              <a:t>SGS</a:t>
            </a:r>
            <a:endParaRPr lang="it-IT" b="1" dirty="0"/>
          </a:p>
        </p:txBody>
      </p:sp>
      <p:grpSp>
        <p:nvGrpSpPr>
          <p:cNvPr id="2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prstClr val="white"/>
                </a:solidFill>
              </a:rPr>
              <a:t>OBIETTIVO OPERATIVO 1</a:t>
            </a:r>
            <a:endParaRPr lang="it-IT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026492"/>
              </p:ext>
            </p:extLst>
          </p:nvPr>
        </p:nvGraphicFramePr>
        <p:xfrm>
          <a:off x="179512" y="3502496"/>
          <a:ext cx="324036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524"/>
                <a:gridCol w="2042836"/>
              </a:tblGrid>
              <a:tr h="190822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Parametro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Fango</a:t>
                      </a:r>
                      <a:r>
                        <a:rPr lang="it-IT" sz="1600" baseline="0" dirty="0" smtClean="0"/>
                        <a:t> primario CUOIODEPUR</a:t>
                      </a:r>
                      <a:endParaRPr lang="it-IT" sz="1600" dirty="0"/>
                    </a:p>
                  </a:txBody>
                  <a:tcPr/>
                </a:tc>
              </a:tr>
              <a:tr h="124214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COD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40000-45000mgO</a:t>
                      </a:r>
                      <a:r>
                        <a:rPr lang="it-IT" sz="1600" baseline="-25000" dirty="0" smtClean="0"/>
                        <a:t>2</a:t>
                      </a:r>
                      <a:r>
                        <a:rPr lang="it-IT" sz="1600" dirty="0" smtClean="0"/>
                        <a:t>/L</a:t>
                      </a:r>
                    </a:p>
                  </a:txBody>
                  <a:tcPr/>
                </a:tc>
              </a:tr>
              <a:tr h="124214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sCOD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4500-5000 mgO</a:t>
                      </a:r>
                      <a:r>
                        <a:rPr lang="it-IT" sz="1600" baseline="-25000" dirty="0" smtClean="0"/>
                        <a:t>2</a:t>
                      </a:r>
                      <a:r>
                        <a:rPr lang="it-IT" sz="1600" dirty="0" smtClean="0"/>
                        <a:t>/L</a:t>
                      </a:r>
                      <a:endParaRPr lang="it-IT" sz="1600" dirty="0"/>
                    </a:p>
                  </a:txBody>
                  <a:tcPr/>
                </a:tc>
              </a:tr>
              <a:tr h="124214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TSS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1-2%</a:t>
                      </a:r>
                      <a:endParaRPr lang="it-IT" sz="1600" dirty="0"/>
                    </a:p>
                  </a:txBody>
                  <a:tcPr/>
                </a:tc>
              </a:tr>
              <a:tr h="124214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VSS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60-70%</a:t>
                      </a:r>
                      <a:endParaRPr lang="it-IT" sz="1600" dirty="0"/>
                    </a:p>
                  </a:txBody>
                  <a:tcPr/>
                </a:tc>
              </a:tr>
              <a:tr h="124214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Cr</a:t>
                      </a:r>
                      <a:r>
                        <a:rPr lang="it-IT" sz="1600" baseline="-25000" dirty="0" err="1" smtClean="0"/>
                        <a:t>TOT</a:t>
                      </a:r>
                      <a:endParaRPr lang="it-IT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4500-5000</a:t>
                      </a:r>
                      <a:r>
                        <a:rPr lang="it-IT" sz="1600" baseline="0" dirty="0" smtClean="0"/>
                        <a:t> mg/</a:t>
                      </a:r>
                      <a:r>
                        <a:rPr lang="it-IT" sz="1600" baseline="0" dirty="0" err="1" smtClean="0"/>
                        <a:t>kg</a:t>
                      </a:r>
                      <a:r>
                        <a:rPr lang="it-IT" sz="1600" baseline="-25000" dirty="0" err="1" smtClean="0"/>
                        <a:t>ss</a:t>
                      </a:r>
                      <a:endParaRPr lang="it-IT" sz="1600" baseline="-25000" dirty="0" smtClean="0"/>
                    </a:p>
                  </a:txBody>
                  <a:tcPr/>
                </a:tc>
              </a:tr>
              <a:tr h="124214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N</a:t>
                      </a:r>
                      <a:r>
                        <a:rPr lang="it-IT" sz="1600" baseline="-25000" dirty="0" smtClean="0"/>
                        <a:t>TOT</a:t>
                      </a:r>
                      <a:endParaRPr lang="it-IT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4-5%</a:t>
                      </a:r>
                      <a:r>
                        <a:rPr lang="it-IT" sz="1600" baseline="-25000" dirty="0" smtClean="0"/>
                        <a:t>su </a:t>
                      </a:r>
                      <a:r>
                        <a:rPr lang="it-IT" sz="1600" baseline="-25000" dirty="0" err="1" smtClean="0"/>
                        <a:t>ss</a:t>
                      </a:r>
                      <a:endParaRPr lang="it-IT" sz="1600" baseline="-25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Segnaposto contenut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1997755"/>
              </p:ext>
            </p:extLst>
          </p:nvPr>
        </p:nvGraphicFramePr>
        <p:xfrm>
          <a:off x="3635896" y="3502496"/>
          <a:ext cx="5292081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746"/>
                <a:gridCol w="2164942"/>
                <a:gridCol w="1924393"/>
              </a:tblGrid>
              <a:tr h="162965">
                <a:tc rowSpan="2">
                  <a:txBody>
                    <a:bodyPr/>
                    <a:lstStyle/>
                    <a:p>
                      <a:r>
                        <a:rPr lang="it-IT" sz="1600" dirty="0" smtClean="0"/>
                        <a:t>Parametro</a:t>
                      </a:r>
                      <a:endParaRPr lang="it-I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AQUARNO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</a:tr>
              <a:tr h="162965">
                <a:tc v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F1</a:t>
                      </a:r>
                      <a:r>
                        <a:rPr lang="it-IT" sz="1600" baseline="-25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F2</a:t>
                      </a:r>
                      <a:r>
                        <a:rPr lang="it-IT" sz="1600" baseline="-25000" dirty="0" smtClean="0"/>
                        <a:t>isp</a:t>
                      </a:r>
                      <a:endParaRPr lang="it-IT" sz="1600" baseline="-25000" dirty="0"/>
                    </a:p>
                  </a:txBody>
                  <a:tcPr/>
                </a:tc>
              </a:tr>
              <a:tr h="206689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TCOD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55000-60000mgO</a:t>
                      </a:r>
                      <a:r>
                        <a:rPr lang="it-IT" sz="1600" baseline="-25000" dirty="0" smtClean="0"/>
                        <a:t>2</a:t>
                      </a:r>
                      <a:r>
                        <a:rPr lang="it-IT" sz="1600" dirty="0" smtClean="0"/>
                        <a:t>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25000-35000mgO</a:t>
                      </a:r>
                      <a:r>
                        <a:rPr lang="it-IT" sz="1600" baseline="-25000" dirty="0" smtClean="0"/>
                        <a:t>2</a:t>
                      </a:r>
                      <a:r>
                        <a:rPr lang="it-IT" sz="1600" dirty="0" smtClean="0"/>
                        <a:t>/L</a:t>
                      </a:r>
                      <a:endParaRPr lang="it-IT" sz="1600" dirty="0"/>
                    </a:p>
                  </a:txBody>
                  <a:tcPr/>
                </a:tc>
              </a:tr>
              <a:tr h="162965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sCOD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1000mgO</a:t>
                      </a:r>
                      <a:r>
                        <a:rPr lang="it-IT" sz="1600" baseline="-25000" dirty="0" smtClean="0"/>
                        <a:t>2</a:t>
                      </a:r>
                      <a:r>
                        <a:rPr lang="it-IT" sz="1600" dirty="0" smtClean="0"/>
                        <a:t>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700-800mgO</a:t>
                      </a:r>
                      <a:r>
                        <a:rPr lang="it-IT" sz="1600" baseline="-25000" dirty="0" smtClean="0"/>
                        <a:t>2</a:t>
                      </a:r>
                      <a:r>
                        <a:rPr lang="it-IT" sz="1600" dirty="0" smtClean="0"/>
                        <a:t>/L</a:t>
                      </a:r>
                    </a:p>
                  </a:txBody>
                  <a:tcPr/>
                </a:tc>
              </a:tr>
              <a:tr h="162965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TSS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5 - 6%</a:t>
                      </a:r>
                      <a:r>
                        <a:rPr lang="it-IT" sz="1600" baseline="-25000" dirty="0" smtClean="0"/>
                        <a:t>su </a:t>
                      </a:r>
                      <a:r>
                        <a:rPr lang="it-IT" sz="1600" baseline="-25000" dirty="0" err="1" smtClean="0"/>
                        <a:t>t.q.</a:t>
                      </a:r>
                      <a:endParaRPr lang="it-IT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2 - 3%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-25000" dirty="0" smtClean="0"/>
                        <a:t>su </a:t>
                      </a:r>
                      <a:r>
                        <a:rPr lang="it-IT" sz="1600" baseline="-25000" dirty="0" err="1" smtClean="0"/>
                        <a:t>t.q.</a:t>
                      </a:r>
                      <a:endParaRPr lang="it-IT" sz="1600" baseline="-25000" dirty="0"/>
                    </a:p>
                  </a:txBody>
                  <a:tcPr/>
                </a:tc>
              </a:tr>
              <a:tr h="162965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VSS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70 - 75%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70%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Segnaposto contenut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008467"/>
              </p:ext>
            </p:extLst>
          </p:nvPr>
        </p:nvGraphicFramePr>
        <p:xfrm>
          <a:off x="196145" y="3358480"/>
          <a:ext cx="4067945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589"/>
                <a:gridCol w="813589"/>
                <a:gridCol w="813589"/>
                <a:gridCol w="813589"/>
                <a:gridCol w="813589"/>
              </a:tblGrid>
              <a:tr h="230745">
                <a:tc gridSpan="5">
                  <a:txBody>
                    <a:bodyPr/>
                    <a:lstStyle/>
                    <a:p>
                      <a:r>
                        <a:rPr lang="it-IT" dirty="0" smtClean="0"/>
                        <a:t>PARAMETRI ANALIZZATI ED ELABORATI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92288">
                <a:tc>
                  <a:txBody>
                    <a:bodyPr/>
                    <a:lstStyle/>
                    <a:p>
                      <a:pPr lvl="0"/>
                      <a:r>
                        <a:rPr lang="it-IT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SS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MLVSS </a:t>
                      </a:r>
                      <a:endParaRPr lang="it-IT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</a:t>
                      </a:r>
                      <a:r>
                        <a:rPr lang="it-IT" sz="1400" b="1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</a:t>
                      </a:r>
                      <a:endParaRPr lang="it-IT" sz="1400" b="1" kern="1200" baseline="-25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92288">
                <a:tc>
                  <a:txBody>
                    <a:bodyPr/>
                    <a:lstStyle/>
                    <a:p>
                      <a:r>
                        <a:rPr lang="it-IT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sCOD</a:t>
                      </a:r>
                      <a:r>
                        <a:rPr lang="it-IT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N-NH</a:t>
                      </a:r>
                      <a:r>
                        <a:rPr lang="it-IT" sz="1400" b="1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it-IT" sz="1400" b="1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P-PO</a:t>
                      </a:r>
                      <a:r>
                        <a:rPr lang="it-IT" sz="1400" b="1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it-IT" sz="1400" b="1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it-IT" sz="1400" b="1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Portate</a:t>
                      </a:r>
                      <a:endParaRPr lang="it-IT" sz="1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Segnaposto contenut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9939121"/>
              </p:ext>
            </p:extLst>
          </p:nvPr>
        </p:nvGraphicFramePr>
        <p:xfrm>
          <a:off x="3995935" y="4798640"/>
          <a:ext cx="4896545" cy="1164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14"/>
                <a:gridCol w="655314"/>
                <a:gridCol w="705407"/>
                <a:gridCol w="655314"/>
                <a:gridCol w="655314"/>
                <a:gridCol w="859093"/>
                <a:gridCol w="710789"/>
              </a:tblGrid>
              <a:tr h="320697">
                <a:tc gridSpan="7">
                  <a:txBody>
                    <a:bodyPr/>
                    <a:lstStyle/>
                    <a:p>
                      <a:r>
                        <a:rPr lang="it-IT" dirty="0" smtClean="0"/>
                        <a:t>PARAMETRI ANALIZZATI ED ELABORATI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9938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+mj-lt"/>
                          <a:ea typeface="Times New Roman"/>
                          <a:cs typeface="Times New Roman"/>
                        </a:rPr>
                        <a:t>N </a:t>
                      </a:r>
                      <a:r>
                        <a:rPr lang="it-IT" sz="1400" b="1" baseline="-25000" dirty="0">
                          <a:latin typeface="+mj-lt"/>
                          <a:ea typeface="Times New Roman"/>
                          <a:cs typeface="Times New Roman"/>
                        </a:rPr>
                        <a:t>tot</a:t>
                      </a:r>
                      <a:endParaRPr lang="it-IT" sz="14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N-NH</a:t>
                      </a:r>
                      <a:r>
                        <a:rPr lang="it-IT" sz="1400" b="1" kern="1200" baseline="-250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it-IT" sz="1400" b="1" kern="1200" baseline="300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</a:t>
                      </a:r>
                      <a:endParaRPr lang="it-IT" sz="1400" b="1" dirty="0">
                        <a:latin typeface="+mj-lt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+mj-lt"/>
                          <a:ea typeface="Times New Roman"/>
                          <a:cs typeface="Times New Roman"/>
                        </a:rPr>
                        <a:t>N </a:t>
                      </a:r>
                      <a:r>
                        <a:rPr lang="it-IT" sz="1400" b="1" baseline="-25000" dirty="0">
                          <a:latin typeface="+mj-lt"/>
                          <a:ea typeface="Times New Roman"/>
                          <a:cs typeface="Times New Roman"/>
                        </a:rPr>
                        <a:t>org</a:t>
                      </a:r>
                      <a:endParaRPr lang="it-IT" sz="14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+mj-lt"/>
                          <a:ea typeface="Times New Roman"/>
                          <a:cs typeface="Times New Roman"/>
                        </a:rPr>
                        <a:t>pH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+mj-lt"/>
                          <a:ea typeface="Times New Roman"/>
                          <a:cs typeface="Times New Roman"/>
                        </a:rPr>
                        <a:t>Cl</a:t>
                      </a:r>
                      <a:r>
                        <a:rPr lang="en-US" sz="1400" b="1" baseline="30000" dirty="0">
                          <a:latin typeface="+mj-lt"/>
                          <a:ea typeface="Times New Roman"/>
                          <a:cs typeface="Times New Roman"/>
                        </a:rPr>
                        <a:t>-</a:t>
                      </a:r>
                      <a:endParaRPr lang="it-IT" sz="14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Proteine</a:t>
                      </a:r>
                      <a:endParaRPr lang="it-IT" sz="1400" b="1" dirty="0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Portate</a:t>
                      </a:r>
                      <a:endParaRPr lang="it-IT" sz="1400" b="1" dirty="0"/>
                    </a:p>
                  </a:txBody>
                  <a:tcPr marL="44450" marR="44450" marT="0" marB="0" anchor="ctr"/>
                </a:tc>
              </a:tr>
              <a:tr h="39938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err="1">
                          <a:latin typeface="+mj-lt"/>
                          <a:ea typeface="Times New Roman"/>
                          <a:cs typeface="Times New Roman"/>
                        </a:rPr>
                        <a:t>CaO</a:t>
                      </a:r>
                      <a:r>
                        <a:rPr lang="it-IT" sz="1400" b="1" dirty="0"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+mj-lt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it-IT" sz="1400" b="1" baseline="-25000" dirty="0"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it-IT" sz="1400" b="1" baseline="30000" dirty="0">
                          <a:latin typeface="+mj-lt"/>
                          <a:ea typeface="Times New Roman"/>
                          <a:cs typeface="Times New Roman"/>
                        </a:rPr>
                        <a:t>2-</a:t>
                      </a:r>
                      <a:endParaRPr lang="it-IT" sz="14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err="1">
                          <a:latin typeface="+mj-lt"/>
                          <a:ea typeface="Times New Roman"/>
                          <a:cs typeface="Times New Roman"/>
                        </a:rPr>
                        <a:t>Na</a:t>
                      </a:r>
                      <a:endParaRPr lang="it-IT" sz="14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+mj-lt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it-IT" sz="1400" b="1" baseline="30000" dirty="0">
                          <a:latin typeface="+mj-lt"/>
                          <a:ea typeface="Times New Roman"/>
                          <a:cs typeface="Times New Roman"/>
                        </a:rPr>
                        <a:t>2-</a:t>
                      </a:r>
                      <a:endParaRPr lang="it-IT" sz="14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latin typeface="+mj-lt"/>
                          <a:ea typeface="Times New Roman"/>
                          <a:cs typeface="Times New Roman"/>
                        </a:rPr>
                        <a:t>Ceneri</a:t>
                      </a:r>
                      <a:endParaRPr lang="it-IT" sz="14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SS</a:t>
                      </a:r>
                      <a:endParaRPr lang="it-IT" sz="1400" b="1" dirty="0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it-IT" sz="1400" b="1" dirty="0"/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9" name="Segnaposto testo 4"/>
          <p:cNvSpPr txBox="1">
            <a:spLocks/>
          </p:cNvSpPr>
          <p:nvPr/>
        </p:nvSpPr>
        <p:spPr>
          <a:xfrm>
            <a:off x="179512" y="764704"/>
            <a:ext cx="882047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dirty="0" smtClean="0"/>
              <a:t>ATTIVITA’ 1.1 e </a:t>
            </a:r>
            <a:r>
              <a:rPr lang="it-IT" sz="2000" dirty="0"/>
              <a:t>ATTIVITA’</a:t>
            </a:r>
            <a:r>
              <a:rPr lang="it-IT" sz="2000" dirty="0" smtClean="0"/>
              <a:t> 1.2	</a:t>
            </a:r>
          </a:p>
          <a:p>
            <a:pPr algn="ctr"/>
            <a:r>
              <a:rPr lang="it-IT" sz="2000" dirty="0" smtClean="0"/>
              <a:t> Analisi tecnico-economica dei flussi dei fanghi e di </a:t>
            </a:r>
            <a:r>
              <a:rPr lang="it-IT" sz="2000" dirty="0"/>
              <a:t>altre tipologie di rifiuti </a:t>
            </a:r>
            <a:r>
              <a:rPr lang="it-IT" sz="2000" dirty="0" smtClean="0"/>
              <a:t> 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b="1" dirty="0" smtClean="0">
                <a:solidFill>
                  <a:prstClr val="white"/>
                </a:solidFill>
              </a:rPr>
              <a:t>DESOLFORAZIONE BIOLOGICA BIOGAS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1600" b="1" dirty="0" smtClean="0">
                <a:solidFill>
                  <a:prstClr val="white"/>
                </a:solidFill>
              </a:rPr>
              <a:t>Messa a punto della desolforazione biologica del biogas combinata con il trattamento dei </a:t>
            </a:r>
            <a:r>
              <a:rPr lang="it-IT" sz="1600" b="1" dirty="0" err="1" smtClean="0">
                <a:solidFill>
                  <a:prstClr val="white"/>
                </a:solidFill>
              </a:rPr>
              <a:t>surnatanti</a:t>
            </a:r>
            <a:endParaRPr lang="it-IT" sz="1600" b="1" dirty="0" smtClean="0">
              <a:solidFill>
                <a:prstClr val="white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79513" y="1196752"/>
            <a:ext cx="86409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 smtClean="0">
                <a:cs typeface="Times New Roman" pitchFamily="18" charset="0"/>
              </a:rPr>
              <a:t>L’efficienza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di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rimozione</a:t>
            </a:r>
            <a:r>
              <a:rPr lang="en-US" dirty="0" smtClean="0">
                <a:cs typeface="Times New Roman" pitchFamily="18" charset="0"/>
              </a:rPr>
              <a:t> del </a:t>
            </a:r>
            <a:r>
              <a:rPr lang="en-US" dirty="0" err="1" smtClean="0">
                <a:cs typeface="Times New Roman" pitchFamily="18" charset="0"/>
              </a:rPr>
              <a:t>solfuro</a:t>
            </a:r>
            <a:r>
              <a:rPr lang="en-US" dirty="0" smtClean="0">
                <a:cs typeface="Times New Roman" pitchFamily="18" charset="0"/>
              </a:rPr>
              <a:t> è </a:t>
            </a:r>
            <a:r>
              <a:rPr lang="en-US" dirty="0" err="1" smtClean="0">
                <a:cs typeface="Times New Roman" pitchFamily="18" charset="0"/>
              </a:rPr>
              <a:t>superiore</a:t>
            </a:r>
            <a:r>
              <a:rPr lang="en-US" dirty="0" smtClean="0">
                <a:cs typeface="Times New Roman" pitchFamily="18" charset="0"/>
              </a:rPr>
              <a:t> al 99% in </a:t>
            </a:r>
            <a:r>
              <a:rPr lang="en-US" dirty="0" err="1" smtClean="0">
                <a:cs typeface="Times New Roman" pitchFamily="18" charset="0"/>
              </a:rPr>
              <a:t>tutte</a:t>
            </a:r>
            <a:r>
              <a:rPr lang="en-US" dirty="0" smtClean="0">
                <a:cs typeface="Times New Roman" pitchFamily="18" charset="0"/>
              </a:rPr>
              <a:t> le </a:t>
            </a:r>
            <a:r>
              <a:rPr lang="en-US" dirty="0" err="1" smtClean="0">
                <a:cs typeface="Times New Roman" pitchFamily="18" charset="0"/>
              </a:rPr>
              <a:t>condizioni</a:t>
            </a:r>
            <a:r>
              <a:rPr lang="en-US" dirty="0" smtClean="0">
                <a:cs typeface="Times New Roman" pitchFamily="18" charset="0"/>
              </a:rPr>
              <a:t> testate</a:t>
            </a:r>
          </a:p>
          <a:p>
            <a:pPr marL="342900" indent="-342900" algn="just"/>
            <a:endParaRPr lang="en-US" dirty="0" smtClean="0"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La </a:t>
            </a:r>
            <a:r>
              <a:rPr lang="en-US" dirty="0" err="1" smtClean="0">
                <a:cs typeface="Times New Roman" pitchFamily="18" charset="0"/>
              </a:rPr>
              <a:t>denitrificazione</a:t>
            </a:r>
            <a:r>
              <a:rPr lang="en-US" dirty="0" smtClean="0">
                <a:cs typeface="Times New Roman" pitchFamily="18" charset="0"/>
              </a:rPr>
              <a:t> con </a:t>
            </a:r>
            <a:r>
              <a:rPr lang="en-US" dirty="0" err="1" smtClean="0">
                <a:cs typeface="Times New Roman" pitchFamily="18" charset="0"/>
              </a:rPr>
              <a:t>solfuro</a:t>
            </a:r>
            <a:r>
              <a:rPr lang="en-US" dirty="0" smtClean="0">
                <a:cs typeface="Times New Roman" pitchFamily="18" charset="0"/>
              </a:rPr>
              <a:t> come </a:t>
            </a:r>
            <a:r>
              <a:rPr lang="en-US" dirty="0" err="1" smtClean="0">
                <a:cs typeface="Times New Roman" pitchFamily="18" charset="0"/>
              </a:rPr>
              <a:t>donatore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di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elettroni</a:t>
            </a:r>
            <a:r>
              <a:rPr lang="en-US" dirty="0" smtClean="0">
                <a:cs typeface="Times New Roman" pitchFamily="18" charset="0"/>
              </a:rPr>
              <a:t> è </a:t>
            </a:r>
            <a:r>
              <a:rPr lang="en-US" dirty="0" err="1" smtClean="0">
                <a:cs typeface="Times New Roman" pitchFamily="18" charset="0"/>
              </a:rPr>
              <a:t>efficace</a:t>
            </a:r>
            <a:r>
              <a:rPr lang="en-US" dirty="0" smtClean="0">
                <a:cs typeface="Times New Roman" pitchFamily="18" charset="0"/>
              </a:rPr>
              <a:t> per la </a:t>
            </a:r>
            <a:r>
              <a:rPr lang="en-US" dirty="0" err="1" smtClean="0">
                <a:cs typeface="Times New Roman" pitchFamily="18" charset="0"/>
              </a:rPr>
              <a:t>rimozione</a:t>
            </a:r>
            <a:r>
              <a:rPr lang="en-US" dirty="0" smtClean="0">
                <a:cs typeface="Times New Roman" pitchFamily="18" charset="0"/>
              </a:rPr>
              <a:t> del </a:t>
            </a:r>
            <a:r>
              <a:rPr lang="en-US" dirty="0" err="1" smtClean="0">
                <a:cs typeface="Times New Roman" pitchFamily="18" charset="0"/>
              </a:rPr>
              <a:t>solfuro</a:t>
            </a:r>
            <a:r>
              <a:rPr lang="en-US" dirty="0" smtClean="0">
                <a:cs typeface="Times New Roman" pitchFamily="18" charset="0"/>
              </a:rPr>
              <a:t> in un </a:t>
            </a:r>
            <a:r>
              <a:rPr lang="en-US" dirty="0" err="1" smtClean="0">
                <a:cs typeface="Times New Roman" pitchFamily="18" charset="0"/>
              </a:rPr>
              <a:t>ampio</a:t>
            </a:r>
            <a:r>
              <a:rPr lang="en-US" dirty="0" smtClean="0">
                <a:cs typeface="Times New Roman" pitchFamily="18" charset="0"/>
              </a:rPr>
              <a:t> range </a:t>
            </a:r>
            <a:r>
              <a:rPr lang="en-US" dirty="0" err="1" smtClean="0">
                <a:cs typeface="Times New Roman" pitchFamily="18" charset="0"/>
              </a:rPr>
              <a:t>di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condizioni</a:t>
            </a:r>
            <a:r>
              <a:rPr lang="en-US" dirty="0" smtClean="0">
                <a:cs typeface="Times New Roman" pitchFamily="18" charset="0"/>
              </a:rPr>
              <a:t> operative, </a:t>
            </a:r>
            <a:r>
              <a:rPr lang="en-US" dirty="0" err="1" smtClean="0">
                <a:cs typeface="Times New Roman" pitchFamily="18" charset="0"/>
              </a:rPr>
              <a:t>relativamente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all’età</a:t>
            </a:r>
            <a:r>
              <a:rPr lang="en-US" dirty="0" smtClean="0">
                <a:cs typeface="Times New Roman" pitchFamily="18" charset="0"/>
              </a:rPr>
              <a:t> del </a:t>
            </a:r>
            <a:r>
              <a:rPr lang="en-US" dirty="0" err="1" smtClean="0">
                <a:cs typeface="Times New Roman" pitchFamily="18" charset="0"/>
              </a:rPr>
              <a:t>fango</a:t>
            </a:r>
            <a:r>
              <a:rPr lang="en-US" dirty="0" smtClean="0">
                <a:cs typeface="Times New Roman" pitchFamily="18" charset="0"/>
              </a:rPr>
              <a:t> e </a:t>
            </a:r>
            <a:r>
              <a:rPr lang="en-US" dirty="0" err="1" smtClean="0">
                <a:cs typeface="Times New Roman" pitchFamily="18" charset="0"/>
              </a:rPr>
              <a:t>alla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temperatura</a:t>
            </a:r>
            <a:endParaRPr lang="en-US" dirty="0" smtClean="0">
              <a:cs typeface="Times New Roman" pitchFamily="18" charset="0"/>
            </a:endParaRPr>
          </a:p>
          <a:p>
            <a:pPr marL="342900" indent="-342900" algn="just"/>
            <a:endParaRPr lang="en-US" dirty="0" smtClean="0"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In </a:t>
            </a:r>
            <a:r>
              <a:rPr lang="en-US" dirty="0" err="1" smtClean="0">
                <a:cs typeface="Times New Roman" pitchFamily="18" charset="0"/>
              </a:rPr>
              <a:t>condizioni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di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stato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stazionario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si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sono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ottenute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efficienze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di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rimozione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dell’azoto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sempre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superiori</a:t>
            </a:r>
            <a:r>
              <a:rPr lang="en-US" dirty="0" smtClean="0">
                <a:cs typeface="Times New Roman" pitchFamily="18" charset="0"/>
              </a:rPr>
              <a:t> all’80%</a:t>
            </a:r>
          </a:p>
          <a:p>
            <a:pPr marL="342900" indent="-342900" algn="just"/>
            <a:endParaRPr lang="en-US" dirty="0" smtClean="0"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smtClean="0">
                <a:cs typeface="Times New Roman" pitchFamily="18" charset="0"/>
              </a:rPr>
              <a:t>Il nitrito tende ad accumularsi in funzione dell’età del fango e della temperatura probabilmente a causa delle condizioni imposte e delle cinetiche delle reazioni di riduzione del nitrito, più lente rispetto a quelle del nitrato.</a:t>
            </a:r>
          </a:p>
          <a:p>
            <a:pPr marL="342900" indent="-342900" algn="just"/>
            <a:endParaRPr lang="it-IT" dirty="0" smtClean="0"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smtClean="0">
                <a:cs typeface="Times New Roman" pitchFamily="18" charset="0"/>
              </a:rPr>
              <a:t>L’analisi modellistica ha evidenziato un fattore di resa della biomassa solfuro ossidante maggiore di quelli presenti in letteratura</a:t>
            </a:r>
          </a:p>
          <a:p>
            <a:pPr marL="342900" indent="-342900" algn="just"/>
            <a:endParaRPr lang="it-IT" dirty="0" smtClean="0"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smtClean="0">
                <a:cs typeface="Times New Roman" pitchFamily="18" charset="0"/>
              </a:rPr>
              <a:t>Noti i quantitativi di zolfo da rimuovere (contesto </a:t>
            </a:r>
            <a:r>
              <a:rPr lang="it-IT" dirty="0" err="1" smtClean="0">
                <a:cs typeface="Times New Roman" pitchFamily="18" charset="0"/>
              </a:rPr>
              <a:t>Cuoiodepur</a:t>
            </a:r>
            <a:r>
              <a:rPr lang="it-IT" dirty="0" smtClean="0">
                <a:cs typeface="Times New Roman" pitchFamily="18" charset="0"/>
              </a:rPr>
              <a:t>) si stima un volume minimo di un MBBTF pari a 40 m</a:t>
            </a:r>
            <a:r>
              <a:rPr lang="it-IT" baseline="30000" dirty="0" smtClean="0">
                <a:cs typeface="Times New Roman" pitchFamily="18" charset="0"/>
              </a:rPr>
              <a:t>3</a:t>
            </a:r>
            <a:r>
              <a:rPr lang="it-IT" dirty="0" smtClean="0">
                <a:cs typeface="Times New Roman" pitchFamily="18" charset="0"/>
              </a:rPr>
              <a:t>. Per ottenere gli stessi rendimenti sarebbe necessario un BTF al letto statico con un volume utile di circa 200 m</a:t>
            </a:r>
            <a:r>
              <a:rPr lang="it-IT" baseline="30000" dirty="0" smtClean="0">
                <a:cs typeface="Times New Roman" pitchFamily="18" charset="0"/>
              </a:rPr>
              <a:t>3</a:t>
            </a:r>
            <a:r>
              <a:rPr lang="it-IT" dirty="0" smtClean="0">
                <a:cs typeface="Times New Roman" pitchFamily="18" charset="0"/>
              </a:rPr>
              <a:t>.</a:t>
            </a:r>
            <a:endParaRPr lang="it-IT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36512" y="117004"/>
            <a:ext cx="9144000" cy="9357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b="1" dirty="0" smtClean="0">
                <a:solidFill>
                  <a:prstClr val="white"/>
                </a:solidFill>
              </a:rPr>
              <a:t>GASSIFICAZIONE</a:t>
            </a:r>
            <a:br>
              <a:rPr lang="it-IT" b="1" dirty="0" smtClean="0">
                <a:solidFill>
                  <a:prstClr val="white"/>
                </a:solidFill>
              </a:rPr>
            </a:br>
            <a:r>
              <a:rPr lang="it-IT" sz="2200" b="1" dirty="0" smtClean="0">
                <a:solidFill>
                  <a:prstClr val="white"/>
                </a:solidFill>
              </a:rPr>
              <a:t>Caratterizzazioni energetiche matrici</a:t>
            </a:r>
            <a:endParaRPr lang="it-IT" sz="2200" dirty="0" smtClean="0"/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>
          <a:xfrm>
            <a:off x="107950" y="980728"/>
            <a:ext cx="4545013" cy="7207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it-IT" sz="1800" i="1" dirty="0" smtClean="0"/>
              <a:t>Fanghi biologici F1c  e F2isp - Consorzio Aquarno</a:t>
            </a:r>
            <a:r>
              <a:rPr lang="it-IT" sz="1800" dirty="0" smtClean="0"/>
              <a:t/>
            </a:r>
            <a:br>
              <a:rPr lang="it-IT" sz="1800" dirty="0" smtClean="0"/>
            </a:br>
            <a:endParaRPr lang="it-IT" sz="1800" i="1" dirty="0" smtClean="0"/>
          </a:p>
        </p:txBody>
      </p:sp>
      <p:sp>
        <p:nvSpPr>
          <p:cNvPr id="5124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859338" y="908968"/>
            <a:ext cx="4041775" cy="431800"/>
          </a:xfrm>
        </p:spPr>
        <p:txBody>
          <a:bodyPr/>
          <a:lstStyle/>
          <a:p>
            <a:pPr eaLnBrk="1" hangingPunct="1"/>
            <a:r>
              <a:rPr lang="it-IT" sz="1800" i="1" dirty="0" smtClean="0"/>
              <a:t>Fanghi primari ispessiti - </a:t>
            </a:r>
            <a:r>
              <a:rPr lang="it-IT" sz="1800" i="1" dirty="0" err="1" smtClean="0"/>
              <a:t>Cuoiodepur</a:t>
            </a:r>
            <a:endParaRPr lang="it-IT" sz="1800" i="1" dirty="0" smtClean="0"/>
          </a:p>
        </p:txBody>
      </p:sp>
      <p:grpSp>
        <p:nvGrpSpPr>
          <p:cNvPr id="2" name="Gruppo 8"/>
          <p:cNvGrpSpPr>
            <a:grpSpLocks noChangeAspect="1"/>
          </p:cNvGrpSpPr>
          <p:nvPr/>
        </p:nvGrpSpPr>
        <p:grpSpPr bwMode="auto">
          <a:xfrm>
            <a:off x="250825" y="6213475"/>
            <a:ext cx="8642350" cy="644525"/>
            <a:chOff x="-2825554" y="5075172"/>
            <a:chExt cx="21819495" cy="1626900"/>
          </a:xfrm>
        </p:grpSpPr>
        <p:pic>
          <p:nvPicPr>
            <p:cNvPr id="1037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8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95250" y="2255242"/>
          <a:ext cx="4152900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Graph" r:id="rId6" imgW="4153680" imgH="2901600" progId="">
                  <p:embed/>
                </p:oleObj>
              </mc:Choice>
              <mc:Fallback>
                <p:oleObj name="Graph" r:id="rId6" imgW="4153680" imgH="29016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2255242"/>
                        <a:ext cx="4152900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188913" y="720130"/>
          <a:ext cx="4105275" cy="286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Graph" r:id="rId8" imgW="4153680" imgH="2901600" progId="">
                  <p:embed/>
                </p:oleObj>
              </mc:Choice>
              <mc:Fallback>
                <p:oleObj name="Graph" r:id="rId8" imgW="4153680" imgH="29016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3" y="720130"/>
                        <a:ext cx="4105275" cy="286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4572000" y="1196752"/>
          <a:ext cx="4152900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Graph" r:id="rId10" imgW="4153680" imgH="2901600" progId="">
                  <p:embed/>
                </p:oleObj>
              </mc:Choice>
              <mc:Fallback>
                <p:oleObj name="Graph" r:id="rId10" imgW="4153680" imgH="29016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96752"/>
                        <a:ext cx="4152900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Object 8"/>
          <p:cNvGraphicFramePr>
            <a:graphicFrameLocks noChangeAspect="1"/>
          </p:cNvGraphicFramePr>
          <p:nvPr/>
        </p:nvGraphicFramePr>
        <p:xfrm>
          <a:off x="4773613" y="2746152"/>
          <a:ext cx="3816350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Graph" r:id="rId12" imgW="4153680" imgH="2901600" progId="">
                  <p:embed/>
                </p:oleObj>
              </mc:Choice>
              <mc:Fallback>
                <p:oleObj name="Graph" r:id="rId12" imgW="4153680" imgH="29016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3613" y="2746152"/>
                        <a:ext cx="3816350" cy="2670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3" name="Object 9"/>
          <p:cNvGraphicFramePr>
            <a:graphicFrameLocks noChangeAspect="1"/>
          </p:cNvGraphicFramePr>
          <p:nvPr/>
        </p:nvGraphicFramePr>
        <p:xfrm>
          <a:off x="179512" y="4868863"/>
          <a:ext cx="2076450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Graph" r:id="rId14" imgW="4153680" imgH="2901600" progId="">
                  <p:embed/>
                </p:oleObj>
              </mc:Choice>
              <mc:Fallback>
                <p:oleObj name="Graph" r:id="rId14" imgW="4153680" imgH="29016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868863"/>
                        <a:ext cx="2076450" cy="145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4" name="Object 10"/>
          <p:cNvGraphicFramePr>
            <a:graphicFrameLocks noChangeAspect="1"/>
          </p:cNvGraphicFramePr>
          <p:nvPr/>
        </p:nvGraphicFramePr>
        <p:xfrm>
          <a:off x="2267744" y="4994424"/>
          <a:ext cx="2089150" cy="145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Graph" r:id="rId16" imgW="4153680" imgH="2901600" progId="">
                  <p:embed/>
                </p:oleObj>
              </mc:Choice>
              <mc:Fallback>
                <p:oleObj name="Graph" r:id="rId16" imgW="4153680" imgH="290160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994424"/>
                        <a:ext cx="2089150" cy="1458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5" name="Object 11"/>
          <p:cNvGraphicFramePr>
            <a:graphicFrameLocks noChangeAspect="1"/>
          </p:cNvGraphicFramePr>
          <p:nvPr/>
        </p:nvGraphicFramePr>
        <p:xfrm>
          <a:off x="4795043" y="4941168"/>
          <a:ext cx="2081213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Graph" r:id="rId18" imgW="4153680" imgH="2901600" progId="">
                  <p:embed/>
                </p:oleObj>
              </mc:Choice>
              <mc:Fallback>
                <p:oleObj name="Graph" r:id="rId18" imgW="4153680" imgH="29016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5043" y="4941168"/>
                        <a:ext cx="2081213" cy="145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"/>
          <p:cNvSpPr txBox="1">
            <a:spLocks/>
          </p:cNvSpPr>
          <p:nvPr/>
        </p:nvSpPr>
        <p:spPr bwMode="auto">
          <a:xfrm>
            <a:off x="4643438" y="188913"/>
            <a:ext cx="4824412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kern="0" dirty="0">
                <a:solidFill>
                  <a:schemeClr val="bg1"/>
                </a:solidFill>
                <a:latin typeface="Arial" pitchFamily="34" charset="0"/>
                <a:ea typeface="+mj-ea"/>
                <a:cs typeface="+mn-cs"/>
              </a:rPr>
              <a:t>Impianto in assetto </a:t>
            </a:r>
            <a:r>
              <a:rPr lang="it-IT" sz="2400" b="1" kern="0" dirty="0" err="1">
                <a:solidFill>
                  <a:schemeClr val="bg1"/>
                </a:solidFill>
                <a:latin typeface="Arial" pitchFamily="34" charset="0"/>
                <a:ea typeface="+mj-ea"/>
                <a:cs typeface="+mn-cs"/>
              </a:rPr>
              <a:t>updraft</a:t>
            </a:r>
            <a:endParaRPr lang="it-IT" sz="2400" b="1" kern="0" dirty="0">
              <a:solidFill>
                <a:schemeClr val="bg1"/>
              </a:solidFill>
              <a:latin typeface="Arial" pitchFamily="34" charset="0"/>
              <a:ea typeface="+mj-ea"/>
              <a:cs typeface="+mn-cs"/>
            </a:endParaRPr>
          </a:p>
        </p:txBody>
      </p:sp>
      <p:pic>
        <p:nvPicPr>
          <p:cNvPr id="37891" name="Picture 3" descr="DSCN00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169988"/>
            <a:ext cx="6335712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Flow-sheet impian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66938"/>
            <a:ext cx="9144000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DSCN00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225"/>
            <a:ext cx="4448175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51050" y="0"/>
            <a:ext cx="6265863" cy="6813550"/>
            <a:chOff x="1292" y="0"/>
            <a:chExt cx="3947" cy="4292"/>
          </a:xfrm>
        </p:grpSpPr>
        <p:sp>
          <p:nvSpPr>
            <p:cNvPr id="4150" name="Rectangle 8"/>
            <p:cNvSpPr>
              <a:spLocks noChangeArrowheads="1"/>
            </p:cNvSpPr>
            <p:nvPr/>
          </p:nvSpPr>
          <p:spPr bwMode="auto">
            <a:xfrm>
              <a:off x="4558" y="1570"/>
              <a:ext cx="681" cy="2722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4151" name="Rectangle 9"/>
            <p:cNvSpPr>
              <a:spLocks noChangeArrowheads="1"/>
            </p:cNvSpPr>
            <p:nvPr/>
          </p:nvSpPr>
          <p:spPr bwMode="auto">
            <a:xfrm>
              <a:off x="1292" y="0"/>
              <a:ext cx="544" cy="20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0825" y="188913"/>
            <a:ext cx="7489825" cy="4824412"/>
            <a:chOff x="158" y="119"/>
            <a:chExt cx="4718" cy="3039"/>
          </a:xfrm>
        </p:grpSpPr>
        <p:sp>
          <p:nvSpPr>
            <p:cNvPr id="4136" name="Freeform 11"/>
            <p:cNvSpPr>
              <a:spLocks/>
            </p:cNvSpPr>
            <p:nvPr/>
          </p:nvSpPr>
          <p:spPr bwMode="auto">
            <a:xfrm>
              <a:off x="3191" y="1661"/>
              <a:ext cx="1685" cy="1497"/>
            </a:xfrm>
            <a:custGeom>
              <a:avLst/>
              <a:gdLst>
                <a:gd name="T0" fmla="*/ 11 w 1685"/>
                <a:gd name="T1" fmla="*/ 561 h 1497"/>
                <a:gd name="T2" fmla="*/ 3 w 1685"/>
                <a:gd name="T3" fmla="*/ 1189 h 1497"/>
                <a:gd name="T4" fmla="*/ 778 w 1685"/>
                <a:gd name="T5" fmla="*/ 1179 h 1497"/>
                <a:gd name="T6" fmla="*/ 778 w 1685"/>
                <a:gd name="T7" fmla="*/ 1497 h 1497"/>
                <a:gd name="T8" fmla="*/ 1141 w 1685"/>
                <a:gd name="T9" fmla="*/ 1497 h 1497"/>
                <a:gd name="T10" fmla="*/ 1141 w 1685"/>
                <a:gd name="T11" fmla="*/ 1179 h 1497"/>
                <a:gd name="T12" fmla="*/ 1685 w 1685"/>
                <a:gd name="T13" fmla="*/ 1179 h 1497"/>
                <a:gd name="T14" fmla="*/ 1685 w 1685"/>
                <a:gd name="T15" fmla="*/ 817 h 1497"/>
                <a:gd name="T16" fmla="*/ 1322 w 1685"/>
                <a:gd name="T17" fmla="*/ 817 h 1497"/>
                <a:gd name="T18" fmla="*/ 1322 w 1685"/>
                <a:gd name="T19" fmla="*/ 0 h 1497"/>
                <a:gd name="T20" fmla="*/ 823 w 1685"/>
                <a:gd name="T21" fmla="*/ 0 h 1497"/>
                <a:gd name="T22" fmla="*/ 823 w 1685"/>
                <a:gd name="T23" fmla="*/ 408 h 1497"/>
                <a:gd name="T24" fmla="*/ 7 w 1685"/>
                <a:gd name="T25" fmla="*/ 408 h 1497"/>
                <a:gd name="T26" fmla="*/ 11 w 1685"/>
                <a:gd name="T27" fmla="*/ 561 h 14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85"/>
                <a:gd name="T43" fmla="*/ 0 h 1497"/>
                <a:gd name="T44" fmla="*/ 1685 w 1685"/>
                <a:gd name="T45" fmla="*/ 1497 h 149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85" h="1497">
                  <a:moveTo>
                    <a:pt x="11" y="561"/>
                  </a:moveTo>
                  <a:cubicBezTo>
                    <a:pt x="0" y="970"/>
                    <a:pt x="3" y="760"/>
                    <a:pt x="3" y="1189"/>
                  </a:cubicBezTo>
                  <a:lnTo>
                    <a:pt x="778" y="1179"/>
                  </a:lnTo>
                  <a:lnTo>
                    <a:pt x="778" y="1497"/>
                  </a:lnTo>
                  <a:lnTo>
                    <a:pt x="1141" y="1497"/>
                  </a:lnTo>
                  <a:lnTo>
                    <a:pt x="1141" y="1179"/>
                  </a:lnTo>
                  <a:lnTo>
                    <a:pt x="1685" y="1179"/>
                  </a:lnTo>
                  <a:lnTo>
                    <a:pt x="1685" y="817"/>
                  </a:lnTo>
                  <a:lnTo>
                    <a:pt x="1322" y="817"/>
                  </a:lnTo>
                  <a:lnTo>
                    <a:pt x="1322" y="0"/>
                  </a:lnTo>
                  <a:lnTo>
                    <a:pt x="823" y="0"/>
                  </a:lnTo>
                  <a:lnTo>
                    <a:pt x="823" y="408"/>
                  </a:lnTo>
                  <a:lnTo>
                    <a:pt x="7" y="408"/>
                  </a:lnTo>
                  <a:lnTo>
                    <a:pt x="11" y="561"/>
                  </a:lnTo>
                  <a:close/>
                </a:path>
              </a:pathLst>
            </a:custGeom>
            <a:solidFill>
              <a:srgbClr val="FFCC00">
                <a:alpha val="25098"/>
              </a:srgbClr>
            </a:solidFill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58" y="119"/>
              <a:ext cx="1407" cy="1315"/>
              <a:chOff x="158" y="119"/>
              <a:chExt cx="1407" cy="1315"/>
            </a:xfrm>
          </p:grpSpPr>
          <p:sp>
            <p:nvSpPr>
              <p:cNvPr id="4138" name="Line 13"/>
              <p:cNvSpPr>
                <a:spLocks noChangeShapeType="1"/>
              </p:cNvSpPr>
              <p:nvPr/>
            </p:nvSpPr>
            <p:spPr bwMode="auto">
              <a:xfrm>
                <a:off x="1338" y="119"/>
                <a:ext cx="0" cy="680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39" name="Line 14"/>
              <p:cNvSpPr>
                <a:spLocks noChangeShapeType="1"/>
              </p:cNvSpPr>
              <p:nvPr/>
            </p:nvSpPr>
            <p:spPr bwMode="auto">
              <a:xfrm>
                <a:off x="1338" y="119"/>
                <a:ext cx="227" cy="0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158" y="300"/>
                <a:ext cx="1407" cy="1134"/>
                <a:chOff x="158" y="300"/>
                <a:chExt cx="1407" cy="1134"/>
              </a:xfrm>
            </p:grpSpPr>
            <p:sp>
              <p:nvSpPr>
                <p:cNvPr id="4142" name="Line 16"/>
                <p:cNvSpPr>
                  <a:spLocks noChangeShapeType="1"/>
                </p:cNvSpPr>
                <p:nvPr/>
              </p:nvSpPr>
              <p:spPr bwMode="auto">
                <a:xfrm>
                  <a:off x="749" y="799"/>
                  <a:ext cx="589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143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58" y="1071"/>
                  <a:ext cx="1180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6" name="Group 18"/>
                <p:cNvGrpSpPr>
                  <a:grpSpLocks/>
                </p:cNvGrpSpPr>
                <p:nvPr/>
              </p:nvGrpSpPr>
              <p:grpSpPr bwMode="auto">
                <a:xfrm>
                  <a:off x="158" y="300"/>
                  <a:ext cx="590" cy="771"/>
                  <a:chOff x="158" y="300"/>
                  <a:chExt cx="590" cy="771"/>
                </a:xfrm>
              </p:grpSpPr>
              <p:sp>
                <p:nvSpPr>
                  <p:cNvPr id="4147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58" y="300"/>
                    <a:ext cx="59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8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748" y="300"/>
                    <a:ext cx="0" cy="499"/>
                  </a:xfrm>
                  <a:prstGeom prst="line">
                    <a:avLst/>
                  </a:prstGeom>
                  <a:noFill/>
                  <a:ln w="38100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9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" y="300"/>
                    <a:ext cx="0" cy="771"/>
                  </a:xfrm>
                  <a:prstGeom prst="line">
                    <a:avLst/>
                  </a:prstGeom>
                  <a:noFill/>
                  <a:ln w="38100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sp>
              <p:nvSpPr>
                <p:cNvPr id="4145" name="Line 22"/>
                <p:cNvSpPr>
                  <a:spLocks noChangeShapeType="1"/>
                </p:cNvSpPr>
                <p:nvPr/>
              </p:nvSpPr>
              <p:spPr bwMode="auto">
                <a:xfrm>
                  <a:off x="1338" y="1072"/>
                  <a:ext cx="0" cy="362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146" name="Line 23"/>
                <p:cNvSpPr>
                  <a:spLocks noChangeShapeType="1"/>
                </p:cNvSpPr>
                <p:nvPr/>
              </p:nvSpPr>
              <p:spPr bwMode="auto">
                <a:xfrm>
                  <a:off x="1338" y="1434"/>
                  <a:ext cx="227" cy="0"/>
                </a:xfrm>
                <a:prstGeom prst="line">
                  <a:avLst/>
                </a:prstGeom>
                <a:noFill/>
                <a:ln w="381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4141" name="Line 24"/>
              <p:cNvSpPr>
                <a:spLocks noChangeShapeType="1"/>
              </p:cNvSpPr>
              <p:nvPr/>
            </p:nvSpPr>
            <p:spPr bwMode="auto">
              <a:xfrm>
                <a:off x="1565" y="119"/>
                <a:ext cx="0" cy="1315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4356100" y="1268413"/>
            <a:ext cx="4392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SEZIONE ALIMENTAZIONE</a:t>
            </a:r>
          </a:p>
        </p:txBody>
      </p:sp>
      <p:sp>
        <p:nvSpPr>
          <p:cNvPr id="37914" name="Text Box 26"/>
          <p:cNvSpPr txBox="1">
            <a:spLocks noChangeArrowheads="1"/>
          </p:cNvSpPr>
          <p:nvPr/>
        </p:nvSpPr>
        <p:spPr bwMode="auto">
          <a:xfrm>
            <a:off x="4427538" y="836613"/>
            <a:ext cx="4454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SEZIONE GASSIFICAZIONE</a:t>
            </a: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4067175" y="1773238"/>
            <a:ext cx="3671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SEZIONE GAS CLEANING</a:t>
            </a:r>
          </a:p>
        </p:txBody>
      </p:sp>
      <p:grpSp>
        <p:nvGrpSpPr>
          <p:cNvPr id="7" name="Gruppo 41"/>
          <p:cNvGrpSpPr>
            <a:grpSpLocks/>
          </p:cNvGrpSpPr>
          <p:nvPr/>
        </p:nvGrpSpPr>
        <p:grpSpPr bwMode="auto">
          <a:xfrm>
            <a:off x="7740650" y="2457450"/>
            <a:ext cx="1403350" cy="1222375"/>
            <a:chOff x="7739546" y="3177379"/>
            <a:chExt cx="1404453" cy="1224185"/>
          </a:xfrm>
        </p:grpSpPr>
        <p:sp>
          <p:nvSpPr>
            <p:cNvPr id="4134" name="Text Box 27"/>
            <p:cNvSpPr txBox="1">
              <a:spLocks noChangeArrowheads="1"/>
            </p:cNvSpPr>
            <p:nvPr/>
          </p:nvSpPr>
          <p:spPr bwMode="auto">
            <a:xfrm>
              <a:off x="7739546" y="3177379"/>
              <a:ext cx="1404453" cy="908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400" b="1" i="1">
                  <a:solidFill>
                    <a:srgbClr val="000000"/>
                  </a:solidFill>
                  <a:latin typeface="Calibri" pitchFamily="34" charset="0"/>
                </a:rPr>
                <a:t>Gassificatore</a:t>
              </a:r>
            </a:p>
            <a:p>
              <a:pPr algn="ctr">
                <a:spcBef>
                  <a:spcPct val="50000"/>
                </a:spcBef>
              </a:pPr>
              <a:r>
                <a:rPr lang="it-IT" sz="1400" b="1" i="1">
                  <a:solidFill>
                    <a:srgbClr val="000000"/>
                  </a:solidFill>
                  <a:latin typeface="Calibri" pitchFamily="34" charset="0"/>
                </a:rPr>
                <a:t>     </a:t>
              </a:r>
              <a:r>
                <a:rPr lang="it-IT" sz="1200" b="1" i="1">
                  <a:solidFill>
                    <a:srgbClr val="000000"/>
                  </a:solidFill>
                  <a:latin typeface="Calibri" pitchFamily="34" charset="0"/>
                </a:rPr>
                <a:t>H = 2m</a:t>
              </a:r>
            </a:p>
            <a:p>
              <a:pPr algn="ctr">
                <a:spcBef>
                  <a:spcPct val="50000"/>
                </a:spcBef>
              </a:pPr>
              <a:r>
                <a:rPr lang="it-IT" sz="1200" b="1" i="1">
                  <a:solidFill>
                    <a:srgbClr val="000000"/>
                  </a:solidFill>
                  <a:latin typeface="Calibri" pitchFamily="34" charset="0"/>
                </a:rPr>
                <a:t>     ID = 16.5 cm</a:t>
              </a:r>
            </a:p>
          </p:txBody>
        </p:sp>
        <p:cxnSp>
          <p:nvCxnSpPr>
            <p:cNvPr id="4135" name="Connettore 1 39"/>
            <p:cNvCxnSpPr>
              <a:cxnSpLocks noChangeShapeType="1"/>
            </p:cNvCxnSpPr>
            <p:nvPr/>
          </p:nvCxnSpPr>
          <p:spPr bwMode="auto">
            <a:xfrm rot="5400000">
              <a:off x="7577530" y="3735204"/>
              <a:ext cx="972475" cy="36024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8" name="Gruppo 60"/>
          <p:cNvGrpSpPr>
            <a:grpSpLocks/>
          </p:cNvGrpSpPr>
          <p:nvPr/>
        </p:nvGrpSpPr>
        <p:grpSpPr bwMode="auto">
          <a:xfrm>
            <a:off x="0" y="765175"/>
            <a:ext cx="6780213" cy="5972175"/>
            <a:chOff x="0" y="765175"/>
            <a:chExt cx="6779692" cy="5972547"/>
          </a:xfrm>
        </p:grpSpPr>
        <p:grpSp>
          <p:nvGrpSpPr>
            <p:cNvPr id="9" name="Gruppo 26"/>
            <p:cNvGrpSpPr>
              <a:grpSpLocks/>
            </p:cNvGrpSpPr>
            <p:nvPr/>
          </p:nvGrpSpPr>
          <p:grpSpPr bwMode="auto">
            <a:xfrm>
              <a:off x="1331640" y="3501008"/>
              <a:ext cx="4811985" cy="2323420"/>
              <a:chOff x="1331637" y="3498271"/>
              <a:chExt cx="4811615" cy="2279072"/>
            </a:xfrm>
          </p:grpSpPr>
          <p:grpSp>
            <p:nvGrpSpPr>
              <p:cNvPr id="10" name="Gruppo 10"/>
              <p:cNvGrpSpPr>
                <a:grpSpLocks/>
              </p:cNvGrpSpPr>
              <p:nvPr/>
            </p:nvGrpSpPr>
            <p:grpSpPr bwMode="auto">
              <a:xfrm>
                <a:off x="1331637" y="3498271"/>
                <a:ext cx="1915865" cy="938841"/>
                <a:chOff x="1331637" y="3498271"/>
                <a:chExt cx="1915865" cy="938841"/>
              </a:xfrm>
            </p:grpSpPr>
            <p:sp>
              <p:nvSpPr>
                <p:cNvPr id="4132" name="CasellaDiTesto 3"/>
                <p:cNvSpPr txBox="1">
                  <a:spLocks noChangeArrowheads="1"/>
                </p:cNvSpPr>
                <p:nvPr/>
              </p:nvSpPr>
              <p:spPr bwMode="auto">
                <a:xfrm>
                  <a:off x="1331637" y="3498271"/>
                  <a:ext cx="1915865" cy="338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1600" b="1" i="1">
                      <a:solidFill>
                        <a:srgbClr val="000000"/>
                      </a:solidFill>
                      <a:latin typeface="Calibri" pitchFamily="34" charset="0"/>
                    </a:rPr>
                    <a:t>colonna spray </a:t>
                  </a:r>
                </a:p>
              </p:txBody>
            </p:sp>
            <p:cxnSp>
              <p:nvCxnSpPr>
                <p:cNvPr id="4133" name="Connettore 1 5"/>
                <p:cNvCxnSpPr>
                  <a:cxnSpLocks noChangeShapeType="1"/>
                </p:cNvCxnSpPr>
                <p:nvPr/>
              </p:nvCxnSpPr>
              <p:spPr bwMode="auto">
                <a:xfrm>
                  <a:off x="2411674" y="3780805"/>
                  <a:ext cx="288118" cy="656307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4126" name="CasellaDiTesto 11"/>
              <p:cNvSpPr txBox="1">
                <a:spLocks noChangeArrowheads="1"/>
              </p:cNvSpPr>
              <p:nvPr/>
            </p:nvSpPr>
            <p:spPr bwMode="auto">
              <a:xfrm>
                <a:off x="3238271" y="3691523"/>
                <a:ext cx="160653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i="1">
                    <a:solidFill>
                      <a:srgbClr val="000000"/>
                    </a:solidFill>
                    <a:latin typeface="Calibri" pitchFamily="34" charset="0"/>
                  </a:rPr>
                  <a:t>venturi-scrubber</a:t>
                </a:r>
                <a:endParaRPr lang="it-IT" sz="1400" b="1" i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4127" name="Connettore 1 13"/>
              <p:cNvCxnSpPr>
                <a:cxnSpLocks noChangeShapeType="1"/>
              </p:cNvCxnSpPr>
              <p:nvPr/>
            </p:nvCxnSpPr>
            <p:spPr bwMode="auto">
              <a:xfrm>
                <a:off x="4175956" y="3999300"/>
                <a:ext cx="272219" cy="83385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4128" name="CasellaDiTesto 49"/>
              <p:cNvSpPr txBox="1">
                <a:spLocks noChangeArrowheads="1"/>
              </p:cNvSpPr>
              <p:nvPr/>
            </p:nvSpPr>
            <p:spPr bwMode="auto">
              <a:xfrm>
                <a:off x="3491711" y="5264110"/>
                <a:ext cx="979680" cy="513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sz="1400" b="1" i="1">
                    <a:solidFill>
                      <a:srgbClr val="000000"/>
                    </a:solidFill>
                    <a:latin typeface="Calibri" pitchFamily="34" charset="0"/>
                  </a:rPr>
                  <a:t>Ciclone </a:t>
                </a:r>
              </a:p>
              <a:p>
                <a:pPr algn="r"/>
                <a:r>
                  <a:rPr lang="en-GB" sz="1400" b="1" i="1">
                    <a:solidFill>
                      <a:srgbClr val="000000"/>
                    </a:solidFill>
                    <a:latin typeface="Calibri" pitchFamily="34" charset="0"/>
                  </a:rPr>
                  <a:t>ad umido</a:t>
                </a:r>
                <a:endParaRPr lang="it-IT" sz="1400" b="1" i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4129" name="Connettore 1 17"/>
              <p:cNvCxnSpPr>
                <a:cxnSpLocks noChangeShapeType="1"/>
                <a:stCxn id="4128" idx="3"/>
              </p:cNvCxnSpPr>
              <p:nvPr/>
            </p:nvCxnSpPr>
            <p:spPr bwMode="auto">
              <a:xfrm flipV="1">
                <a:off x="4471391" y="5507846"/>
                <a:ext cx="216247" cy="1288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4130" name="CasellaDiTesto 58"/>
              <p:cNvSpPr txBox="1">
                <a:spLocks noChangeArrowheads="1"/>
              </p:cNvSpPr>
              <p:nvPr/>
            </p:nvSpPr>
            <p:spPr bwMode="auto">
              <a:xfrm>
                <a:off x="5167018" y="5155612"/>
                <a:ext cx="800157" cy="30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b="1" i="1">
                    <a:solidFill>
                      <a:srgbClr val="000000"/>
                    </a:solidFill>
                    <a:latin typeface="Calibri" pitchFamily="34" charset="0"/>
                  </a:rPr>
                  <a:t>ciclone</a:t>
                </a:r>
                <a:endParaRPr lang="it-IT" sz="1400" b="1" i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4131" name="Connettore 1 23"/>
              <p:cNvCxnSpPr>
                <a:cxnSpLocks noChangeShapeType="1"/>
              </p:cNvCxnSpPr>
              <p:nvPr/>
            </p:nvCxnSpPr>
            <p:spPr bwMode="auto">
              <a:xfrm>
                <a:off x="5931999" y="5368923"/>
                <a:ext cx="211253" cy="7694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uppo 59"/>
            <p:cNvGrpSpPr>
              <a:grpSpLocks/>
            </p:cNvGrpSpPr>
            <p:nvPr/>
          </p:nvGrpSpPr>
          <p:grpSpPr bwMode="auto">
            <a:xfrm>
              <a:off x="0" y="765175"/>
              <a:ext cx="6779692" cy="5972547"/>
              <a:chOff x="0" y="765175"/>
              <a:chExt cx="6779692" cy="5972547"/>
            </a:xfrm>
          </p:grpSpPr>
          <p:grpSp>
            <p:nvGrpSpPr>
              <p:cNvPr id="12" name="Gruppo 58"/>
              <p:cNvGrpSpPr>
                <a:grpSpLocks/>
              </p:cNvGrpSpPr>
              <p:nvPr/>
            </p:nvGrpSpPr>
            <p:grpSpPr bwMode="auto">
              <a:xfrm>
                <a:off x="250825" y="765175"/>
                <a:ext cx="6528867" cy="5972547"/>
                <a:chOff x="250825" y="765175"/>
                <a:chExt cx="6528867" cy="5972547"/>
              </a:xfrm>
            </p:grpSpPr>
            <p:grpSp>
              <p:nvGrpSpPr>
                <p:cNvPr id="13" name="Gruppo 57"/>
                <p:cNvGrpSpPr>
                  <a:grpSpLocks/>
                </p:cNvGrpSpPr>
                <p:nvPr/>
              </p:nvGrpSpPr>
              <p:grpSpPr bwMode="auto">
                <a:xfrm>
                  <a:off x="250825" y="765175"/>
                  <a:ext cx="2089151" cy="2519363"/>
                  <a:chOff x="250825" y="765175"/>
                  <a:chExt cx="2089151" cy="2519363"/>
                </a:xfrm>
              </p:grpSpPr>
              <p:sp>
                <p:nvSpPr>
                  <p:cNvPr id="4117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339975" y="1628775"/>
                    <a:ext cx="0" cy="1655763"/>
                  </a:xfrm>
                  <a:prstGeom prst="line">
                    <a:avLst/>
                  </a:prstGeom>
                  <a:noFill/>
                  <a:ln w="38100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18" name="Line 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825" y="3284538"/>
                    <a:ext cx="208915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19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25" y="1844675"/>
                    <a:ext cx="0" cy="1439863"/>
                  </a:xfrm>
                  <a:prstGeom prst="line">
                    <a:avLst/>
                  </a:prstGeom>
                  <a:noFill/>
                  <a:ln w="38100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0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50825" y="1844675"/>
                    <a:ext cx="504825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1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5650" y="765175"/>
                    <a:ext cx="0" cy="1079500"/>
                  </a:xfrm>
                  <a:prstGeom prst="line">
                    <a:avLst/>
                  </a:prstGeom>
                  <a:noFill/>
                  <a:ln w="38100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2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755650" y="765175"/>
                    <a:ext cx="576263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3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331913" y="765175"/>
                    <a:ext cx="0" cy="863600"/>
                  </a:xfrm>
                  <a:prstGeom prst="line">
                    <a:avLst/>
                  </a:prstGeom>
                  <a:noFill/>
                  <a:ln w="38100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4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331913" y="1628775"/>
                    <a:ext cx="1008063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sp>
              <p:nvSpPr>
                <p:cNvPr id="4116" name="Freeform 38"/>
                <p:cNvSpPr>
                  <a:spLocks/>
                </p:cNvSpPr>
                <p:nvPr/>
              </p:nvSpPr>
              <p:spPr bwMode="auto">
                <a:xfrm>
                  <a:off x="874192" y="3784972"/>
                  <a:ext cx="5905500" cy="2952750"/>
                </a:xfrm>
                <a:custGeom>
                  <a:avLst/>
                  <a:gdLst>
                    <a:gd name="T0" fmla="*/ 2147483647 w 3720"/>
                    <a:gd name="T1" fmla="*/ 2147483647 h 1860"/>
                    <a:gd name="T2" fmla="*/ 2147483647 w 3720"/>
                    <a:gd name="T3" fmla="*/ 2147483647 h 1860"/>
                    <a:gd name="T4" fmla="*/ 0 w 3720"/>
                    <a:gd name="T5" fmla="*/ 2147483647 h 1860"/>
                    <a:gd name="T6" fmla="*/ 0 w 3720"/>
                    <a:gd name="T7" fmla="*/ 2147483647 h 1860"/>
                    <a:gd name="T8" fmla="*/ 2147483647 w 3720"/>
                    <a:gd name="T9" fmla="*/ 2147483647 h 1860"/>
                    <a:gd name="T10" fmla="*/ 2147483647 w 3720"/>
                    <a:gd name="T11" fmla="*/ 2147483647 h 1860"/>
                    <a:gd name="T12" fmla="*/ 2147483647 w 3720"/>
                    <a:gd name="T13" fmla="*/ 2147483647 h 1860"/>
                    <a:gd name="T14" fmla="*/ 2147483647 w 3720"/>
                    <a:gd name="T15" fmla="*/ 2147483647 h 1860"/>
                    <a:gd name="T16" fmla="*/ 2147483647 w 3720"/>
                    <a:gd name="T17" fmla="*/ 2147483647 h 1860"/>
                    <a:gd name="T18" fmla="*/ 2147483647 w 3720"/>
                    <a:gd name="T19" fmla="*/ 0 h 1860"/>
                    <a:gd name="T20" fmla="*/ 2147483647 w 3720"/>
                    <a:gd name="T21" fmla="*/ 0 h 1860"/>
                    <a:gd name="T22" fmla="*/ 2147483647 w 3720"/>
                    <a:gd name="T23" fmla="*/ 2147483647 h 1860"/>
                    <a:gd name="T24" fmla="*/ 2147483647 w 3720"/>
                    <a:gd name="T25" fmla="*/ 2147483647 h 186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20"/>
                    <a:gd name="T40" fmla="*/ 0 h 1860"/>
                    <a:gd name="T41" fmla="*/ 3720 w 3720"/>
                    <a:gd name="T42" fmla="*/ 1860 h 186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20" h="1860">
                      <a:moveTo>
                        <a:pt x="454" y="46"/>
                      </a:moveTo>
                      <a:lnTo>
                        <a:pt x="454" y="907"/>
                      </a:lnTo>
                      <a:lnTo>
                        <a:pt x="0" y="907"/>
                      </a:lnTo>
                      <a:lnTo>
                        <a:pt x="0" y="1860"/>
                      </a:lnTo>
                      <a:lnTo>
                        <a:pt x="3720" y="1860"/>
                      </a:lnTo>
                      <a:lnTo>
                        <a:pt x="3720" y="635"/>
                      </a:lnTo>
                      <a:lnTo>
                        <a:pt x="3085" y="635"/>
                      </a:lnTo>
                      <a:lnTo>
                        <a:pt x="3085" y="318"/>
                      </a:lnTo>
                      <a:lnTo>
                        <a:pt x="1497" y="318"/>
                      </a:lnTo>
                      <a:lnTo>
                        <a:pt x="1497" y="0"/>
                      </a:lnTo>
                      <a:lnTo>
                        <a:pt x="454" y="0"/>
                      </a:lnTo>
                      <a:lnTo>
                        <a:pt x="454" y="91"/>
                      </a:lnTo>
                      <a:lnTo>
                        <a:pt x="454" y="46"/>
                      </a:lnTo>
                      <a:close/>
                    </a:path>
                  </a:pathLst>
                </a:custGeom>
                <a:solidFill>
                  <a:srgbClr val="0070C0">
                    <a:alpha val="20000"/>
                  </a:srgbClr>
                </a:solidFill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4" name="Gruppo 3"/>
              <p:cNvGrpSpPr>
                <a:grpSpLocks/>
              </p:cNvGrpSpPr>
              <p:nvPr/>
            </p:nvGrpSpPr>
            <p:grpSpPr bwMode="auto">
              <a:xfrm>
                <a:off x="0" y="5781675"/>
                <a:ext cx="971599" cy="600075"/>
                <a:chOff x="0" y="5781675"/>
                <a:chExt cx="971599" cy="600075"/>
              </a:xfrm>
            </p:grpSpPr>
            <p:sp>
              <p:nvSpPr>
                <p:cNvPr id="4113" name="CasellaDiTesto 64"/>
                <p:cNvSpPr txBox="1">
                  <a:spLocks noChangeArrowheads="1"/>
                </p:cNvSpPr>
                <p:nvPr/>
              </p:nvSpPr>
              <p:spPr bwMode="auto">
                <a:xfrm>
                  <a:off x="0" y="5781675"/>
                  <a:ext cx="97159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1200" b="1" i="1">
                      <a:solidFill>
                        <a:srgbClr val="000000"/>
                      </a:solidFill>
                      <a:latin typeface="Calibri" pitchFamily="34" charset="0"/>
                    </a:rPr>
                    <a:t>Ventilatore</a:t>
                  </a:r>
                </a:p>
              </p:txBody>
            </p:sp>
            <p:cxnSp>
              <p:nvCxnSpPr>
                <p:cNvPr id="4114" name="Connettore 1 28"/>
                <p:cNvCxnSpPr>
                  <a:cxnSpLocks noChangeShapeType="1"/>
                </p:cNvCxnSpPr>
                <p:nvPr/>
              </p:nvCxnSpPr>
              <p:spPr bwMode="auto">
                <a:xfrm>
                  <a:off x="511175" y="6057900"/>
                  <a:ext cx="0" cy="32385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</p:grp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/>
      <p:bldP spid="37913" grpId="1"/>
      <p:bldP spid="37914" grpId="0"/>
      <p:bldP spid="37914" grpId="1"/>
      <p:bldP spid="379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5"/>
          <p:cNvGrpSpPr>
            <a:grpSpLocks/>
          </p:cNvGrpSpPr>
          <p:nvPr/>
        </p:nvGrpSpPr>
        <p:grpSpPr bwMode="auto">
          <a:xfrm>
            <a:off x="250825" y="1423988"/>
            <a:ext cx="3600450" cy="2365375"/>
            <a:chOff x="2228850" y="1885950"/>
            <a:chExt cx="4686300" cy="3086100"/>
          </a:xfrm>
        </p:grpSpPr>
        <p:pic>
          <p:nvPicPr>
            <p:cNvPr id="5150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8850" y="1885950"/>
              <a:ext cx="4686300" cy="308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51" name="CasellaDiTesto 34"/>
            <p:cNvSpPr txBox="1">
              <a:spLocks noChangeArrowheads="1"/>
            </p:cNvSpPr>
            <p:nvPr/>
          </p:nvSpPr>
          <p:spPr bwMode="auto">
            <a:xfrm>
              <a:off x="2416302" y="1979873"/>
              <a:ext cx="4329858" cy="32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000">
                  <a:latin typeface="Calibri" pitchFamily="34" charset="0"/>
                </a:rPr>
                <a:t>Temperature rilevate dalle termocoppie allo stazionario </a:t>
              </a: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1270503" y="1844824"/>
            <a:ext cx="7982017" cy="4635302"/>
            <a:chOff x="1270503" y="1844824"/>
            <a:chExt cx="7982017" cy="4635302"/>
          </a:xfrm>
        </p:grpSpPr>
        <p:pic>
          <p:nvPicPr>
            <p:cNvPr id="514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70503" y="1844824"/>
              <a:ext cx="1933345" cy="4390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" name="Gruppo 32"/>
            <p:cNvGrpSpPr/>
            <p:nvPr/>
          </p:nvGrpSpPr>
          <p:grpSpPr>
            <a:xfrm>
              <a:off x="3604716" y="2420888"/>
              <a:ext cx="5647804" cy="4059238"/>
              <a:chOff x="3635896" y="2276624"/>
              <a:chExt cx="5647804" cy="4059238"/>
            </a:xfrm>
          </p:grpSpPr>
          <p:sp>
            <p:nvSpPr>
              <p:cNvPr id="5140" name="Rectangle 32"/>
              <p:cNvSpPr>
                <a:spLocks noChangeArrowheads="1"/>
              </p:cNvSpPr>
              <p:nvPr/>
            </p:nvSpPr>
            <p:spPr bwMode="auto">
              <a:xfrm>
                <a:off x="4497833" y="2708853"/>
                <a:ext cx="4175968" cy="2304078"/>
              </a:xfrm>
              <a:prstGeom prst="rect">
                <a:avLst/>
              </a:prstGeom>
              <a:solidFill>
                <a:srgbClr val="FFC000">
                  <a:alpha val="25098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5148" name="Text Box 18"/>
              <p:cNvSpPr txBox="1">
                <a:spLocks noChangeArrowheads="1"/>
              </p:cNvSpPr>
              <p:nvPr/>
            </p:nvSpPr>
            <p:spPr bwMode="auto">
              <a:xfrm>
                <a:off x="4603736" y="4987533"/>
                <a:ext cx="1260325" cy="261590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100" b="1" dirty="0">
                    <a:solidFill>
                      <a:srgbClr val="000000"/>
                    </a:solidFill>
                    <a:latin typeface="Calibri" pitchFamily="34" charset="0"/>
                  </a:rPr>
                  <a:t>gassificazione</a:t>
                </a:r>
              </a:p>
            </p:txBody>
          </p:sp>
          <p:sp>
            <p:nvSpPr>
              <p:cNvPr id="5149" name="Text Box 17"/>
              <p:cNvSpPr txBox="1">
                <a:spLocks noChangeArrowheads="1"/>
              </p:cNvSpPr>
              <p:nvPr/>
            </p:nvSpPr>
            <p:spPr bwMode="auto">
              <a:xfrm>
                <a:off x="4634193" y="5309448"/>
                <a:ext cx="1151991" cy="26159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100" b="1">
                    <a:solidFill>
                      <a:srgbClr val="000000"/>
                    </a:solidFill>
                    <a:latin typeface="Calibri" pitchFamily="34" charset="0"/>
                  </a:rPr>
                  <a:t>combustione</a:t>
                </a:r>
              </a:p>
            </p:txBody>
          </p:sp>
          <p:pic>
            <p:nvPicPr>
              <p:cNvPr id="5144" name="Immagin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35896" y="2348841"/>
                <a:ext cx="5327959" cy="39870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3667125" y="2276624"/>
                <a:ext cx="5616575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1400" i="1" kern="0" dirty="0">
                    <a:latin typeface="Arial" pitchFamily="34" charset="0"/>
                    <a:ea typeface="+mj-ea"/>
                    <a:cs typeface="Arial" pitchFamily="34" charset="0"/>
                  </a:rPr>
                  <a:t>Profilo termico lungo il reattore allo stazionario</a:t>
                </a:r>
              </a:p>
            </p:txBody>
          </p:sp>
          <p:sp>
            <p:nvSpPr>
              <p:cNvPr id="5146" name="Text Box 19"/>
              <p:cNvSpPr txBox="1">
                <a:spLocks noChangeArrowheads="1"/>
              </p:cNvSpPr>
              <p:nvPr/>
            </p:nvSpPr>
            <p:spPr bwMode="auto">
              <a:xfrm>
                <a:off x="5971725" y="3140868"/>
                <a:ext cx="1476200" cy="430854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100" b="1">
                    <a:solidFill>
                      <a:srgbClr val="000000"/>
                    </a:solidFill>
                    <a:latin typeface="Calibri" pitchFamily="34" charset="0"/>
                  </a:rPr>
                  <a:t>essiccamento e pirolisi</a:t>
                </a:r>
              </a:p>
            </p:txBody>
          </p:sp>
          <p:sp>
            <p:nvSpPr>
              <p:cNvPr id="5147" name="Rectangle 31"/>
              <p:cNvSpPr>
                <a:spLocks noChangeArrowheads="1"/>
              </p:cNvSpPr>
              <p:nvPr/>
            </p:nvSpPr>
            <p:spPr bwMode="auto">
              <a:xfrm>
                <a:off x="4510531" y="4940930"/>
                <a:ext cx="4197174" cy="432015"/>
              </a:xfrm>
              <a:prstGeom prst="rect">
                <a:avLst/>
              </a:prstGeom>
              <a:solidFill>
                <a:srgbClr val="00B0F0">
                  <a:alpha val="25098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5141" name="Rectangle 33"/>
              <p:cNvSpPr>
                <a:spLocks noChangeArrowheads="1"/>
              </p:cNvSpPr>
              <p:nvPr/>
            </p:nvSpPr>
            <p:spPr bwMode="auto">
              <a:xfrm>
                <a:off x="4519038" y="5300941"/>
                <a:ext cx="4175968" cy="288011"/>
              </a:xfrm>
              <a:prstGeom prst="rect">
                <a:avLst/>
              </a:prstGeom>
              <a:solidFill>
                <a:srgbClr val="FF0000">
                  <a:alpha val="34901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Calibri" pitchFamily="34" charset="0"/>
                </a:endParaRPr>
              </a:p>
            </p:txBody>
          </p:sp>
        </p:grpSp>
      </p:grpSp>
      <p:grpSp>
        <p:nvGrpSpPr>
          <p:cNvPr id="6" name="Gruppo 38"/>
          <p:cNvGrpSpPr>
            <a:grpSpLocks/>
          </p:cNvGrpSpPr>
          <p:nvPr/>
        </p:nvGrpSpPr>
        <p:grpSpPr bwMode="auto">
          <a:xfrm>
            <a:off x="5364088" y="332656"/>
            <a:ext cx="3457575" cy="5832475"/>
            <a:chOff x="5508104" y="332656"/>
            <a:chExt cx="3240360" cy="6192687"/>
          </a:xfrm>
        </p:grpSpPr>
        <p:grpSp>
          <p:nvGrpSpPr>
            <p:cNvPr id="7" name="Gruppo 28"/>
            <p:cNvGrpSpPr>
              <a:grpSpLocks/>
            </p:cNvGrpSpPr>
            <p:nvPr/>
          </p:nvGrpSpPr>
          <p:grpSpPr bwMode="auto">
            <a:xfrm>
              <a:off x="5508104" y="4437111"/>
              <a:ext cx="3240360" cy="2088232"/>
              <a:chOff x="5508103" y="4206189"/>
              <a:chExt cx="3419872" cy="2304256"/>
            </a:xfrm>
          </p:grpSpPr>
          <p:pic>
            <p:nvPicPr>
              <p:cNvPr id="5137" name="Immagin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904" r="7619" b="7664"/>
              <a:stretch>
                <a:fillRect/>
              </a:stretch>
            </p:blipFill>
            <p:spPr bwMode="auto">
              <a:xfrm>
                <a:off x="5508103" y="4206189"/>
                <a:ext cx="3419872" cy="2304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Rettangolo 20"/>
              <p:cNvSpPr/>
              <p:nvPr/>
            </p:nvSpPr>
            <p:spPr>
              <a:xfrm>
                <a:off x="6420384" y="6112424"/>
                <a:ext cx="2292476" cy="30874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dirty="0">
                    <a:latin typeface="+mn-lt"/>
                    <a:cs typeface="+mn-cs"/>
                  </a:rPr>
                  <a:t>fiamma stabile del </a:t>
                </a:r>
                <a:r>
                  <a:rPr lang="it-IT" sz="1400" dirty="0" err="1">
                    <a:latin typeface="+mn-lt"/>
                    <a:cs typeface="+mn-cs"/>
                  </a:rPr>
                  <a:t>syngas</a:t>
                </a:r>
                <a:endParaRPr lang="it-IT" sz="1400" dirty="0">
                  <a:latin typeface="+mn-lt"/>
                  <a:cs typeface="+mn-cs"/>
                </a:endParaRPr>
              </a:p>
            </p:txBody>
          </p:sp>
        </p:grpSp>
        <p:sp>
          <p:nvSpPr>
            <p:cNvPr id="5136" name="CasellaDiTesto 29"/>
            <p:cNvSpPr txBox="1">
              <a:spLocks noChangeArrowheads="1"/>
            </p:cNvSpPr>
            <p:nvPr/>
          </p:nvSpPr>
          <p:spPr bwMode="auto">
            <a:xfrm>
              <a:off x="7524328" y="332656"/>
              <a:ext cx="6832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B050"/>
                </a:buClr>
                <a:buSzPct val="110000"/>
                <a:buFont typeface="Wingdings" pitchFamily="2" charset="2"/>
                <a:buChar char="ü"/>
              </a:pPr>
              <a:r>
                <a:rPr lang="it-IT" sz="3400">
                  <a:latin typeface="Calibri" pitchFamily="34" charset="0"/>
                </a:rPr>
                <a:t> </a:t>
              </a:r>
            </a:p>
          </p:txBody>
        </p:sp>
      </p:grpSp>
      <p:grpSp>
        <p:nvGrpSpPr>
          <p:cNvPr id="8" name="Gruppo 37"/>
          <p:cNvGrpSpPr>
            <a:grpSpLocks/>
          </p:cNvGrpSpPr>
          <p:nvPr/>
        </p:nvGrpSpPr>
        <p:grpSpPr bwMode="auto">
          <a:xfrm>
            <a:off x="3491880" y="1556792"/>
            <a:ext cx="3276600" cy="2205037"/>
            <a:chOff x="2627784" y="1484784"/>
            <a:chExt cx="3276150" cy="2206179"/>
          </a:xfrm>
        </p:grpSpPr>
        <p:pic>
          <p:nvPicPr>
            <p:cNvPr id="5133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27784" y="1484784"/>
              <a:ext cx="3276150" cy="2206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4" name="CasellaDiTesto 36"/>
            <p:cNvSpPr txBox="1">
              <a:spLocks noChangeArrowheads="1"/>
            </p:cNvSpPr>
            <p:nvPr/>
          </p:nvSpPr>
          <p:spPr bwMode="auto">
            <a:xfrm>
              <a:off x="3275856" y="1565300"/>
              <a:ext cx="1584176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000">
                  <a:latin typeface="Calibri" pitchFamily="34" charset="0"/>
                </a:rPr>
                <a:t>Cond. ottimali di lavoro</a:t>
              </a:r>
            </a:p>
          </p:txBody>
        </p:sp>
      </p:grpSp>
      <p:sp>
        <p:nvSpPr>
          <p:cNvPr id="5126" name="Segnaposto testo 2"/>
          <p:cNvSpPr txBox="1">
            <a:spLocks/>
          </p:cNvSpPr>
          <p:nvPr/>
        </p:nvSpPr>
        <p:spPr bwMode="auto">
          <a:xfrm>
            <a:off x="0" y="260350"/>
            <a:ext cx="9396536" cy="194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24000" indent="-1524000" algn="ctr"/>
            <a:r>
              <a:rPr lang="it-IT" sz="4000" b="1" dirty="0" smtClean="0">
                <a:solidFill>
                  <a:srgbClr val="FFFFFF"/>
                </a:solidFill>
                <a:latin typeface="Calibri" pitchFamily="34" charset="0"/>
              </a:rPr>
              <a:t>GASSIFICAZIONE</a:t>
            </a:r>
          </a:p>
          <a:p>
            <a:pPr marL="1524000" indent="-1524000" algn="ctr"/>
            <a:r>
              <a:rPr lang="it-IT" sz="2000" b="1" dirty="0" smtClean="0">
                <a:solidFill>
                  <a:srgbClr val="FFFFFF"/>
                </a:solidFill>
                <a:latin typeface="Calibri" pitchFamily="34" charset="0"/>
              </a:rPr>
              <a:t>Validazione impianto con </a:t>
            </a:r>
            <a:r>
              <a:rPr lang="it-IT" sz="2000" b="1" dirty="0" err="1" smtClean="0">
                <a:solidFill>
                  <a:srgbClr val="FFFFFF"/>
                </a:solidFill>
                <a:latin typeface="Calibri" pitchFamily="34" charset="0"/>
              </a:rPr>
              <a:t>pellet</a:t>
            </a:r>
            <a:r>
              <a:rPr lang="it-IT" sz="2000" b="1" dirty="0" smtClean="0">
                <a:solidFill>
                  <a:srgbClr val="FFFFFF"/>
                </a:solidFill>
                <a:latin typeface="Calibri" pitchFamily="34" charset="0"/>
              </a:rPr>
              <a:t> di legno</a:t>
            </a:r>
          </a:p>
          <a:p>
            <a:pPr marL="1524000" indent="-1524000" algn="ctr"/>
            <a:endParaRPr lang="it-IT" sz="30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" name="Group 77"/>
          <p:cNvGrpSpPr>
            <a:grpSpLocks/>
          </p:cNvGrpSpPr>
          <p:nvPr/>
        </p:nvGrpSpPr>
        <p:grpSpPr bwMode="auto">
          <a:xfrm>
            <a:off x="7164388" y="1033983"/>
            <a:ext cx="1728787" cy="1458913"/>
            <a:chOff x="294" y="1299"/>
            <a:chExt cx="1089" cy="920"/>
          </a:xfrm>
        </p:grpSpPr>
        <p:pic>
          <p:nvPicPr>
            <p:cNvPr id="5131" name="Picture 78" descr="wood_pellet"/>
            <p:cNvPicPr>
              <a:picLocks noChangeAspect="1" noChangeArrowheads="1"/>
            </p:cNvPicPr>
            <p:nvPr/>
          </p:nvPicPr>
          <p:blipFill>
            <a:blip r:embed="rId8" cstate="print"/>
            <a:srcRect l="676" t="345" r="-345"/>
            <a:stretch>
              <a:fillRect/>
            </a:stretch>
          </p:blipFill>
          <p:spPr bwMode="auto">
            <a:xfrm>
              <a:off x="294" y="1299"/>
              <a:ext cx="1044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2" name="Text Box 79"/>
            <p:cNvSpPr txBox="1">
              <a:spLocks noChangeArrowheads="1"/>
            </p:cNvSpPr>
            <p:nvPr/>
          </p:nvSpPr>
          <p:spPr bwMode="auto">
            <a:xfrm>
              <a:off x="339" y="2025"/>
              <a:ext cx="104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400">
                  <a:solidFill>
                    <a:srgbClr val="000000"/>
                  </a:solidFill>
                  <a:latin typeface="Calibri" pitchFamily="34" charset="0"/>
                </a:rPr>
                <a:t>Pellets di legno</a:t>
              </a:r>
            </a:p>
          </p:txBody>
        </p:sp>
      </p:grpSp>
      <p:grpSp>
        <p:nvGrpSpPr>
          <p:cNvPr id="11" name="Gruppo 8"/>
          <p:cNvGrpSpPr>
            <a:grpSpLocks noChangeAspect="1"/>
          </p:cNvGrpSpPr>
          <p:nvPr/>
        </p:nvGrpSpPr>
        <p:grpSpPr bwMode="auto">
          <a:xfrm>
            <a:off x="0" y="6207125"/>
            <a:ext cx="8728075" cy="650875"/>
            <a:chOff x="-2825554" y="5075172"/>
            <a:chExt cx="21819495" cy="1626900"/>
          </a:xfrm>
        </p:grpSpPr>
        <p:pic>
          <p:nvPicPr>
            <p:cNvPr id="5129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30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6"/>
          <p:cNvGrpSpPr>
            <a:grpSpLocks/>
          </p:cNvGrpSpPr>
          <p:nvPr/>
        </p:nvGrpSpPr>
        <p:grpSpPr bwMode="auto">
          <a:xfrm>
            <a:off x="50800" y="1228725"/>
            <a:ext cx="2989263" cy="4011613"/>
            <a:chOff x="51516" y="1476195"/>
            <a:chExt cx="2989037" cy="4012235"/>
          </a:xfrm>
        </p:grpSpPr>
        <p:pic>
          <p:nvPicPr>
            <p:cNvPr id="6200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16" y="1476195"/>
              <a:ext cx="2989037" cy="331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01" name="Segnaposto testo 2"/>
            <p:cNvSpPr txBox="1">
              <a:spLocks/>
            </p:cNvSpPr>
            <p:nvPr/>
          </p:nvSpPr>
          <p:spPr bwMode="auto">
            <a:xfrm>
              <a:off x="212883" y="4848668"/>
              <a:ext cx="2699792" cy="639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it-IT" sz="2000" b="1" i="1">
                  <a:latin typeface="Calibri" pitchFamily="34" charset="0"/>
                </a:rPr>
                <a:t>UP-DRAFT</a:t>
              </a:r>
            </a:p>
          </p:txBody>
        </p:sp>
      </p:grpSp>
      <p:sp>
        <p:nvSpPr>
          <p:cNvPr id="4" name="Freccia in giù 3"/>
          <p:cNvSpPr/>
          <p:nvPr/>
        </p:nvSpPr>
        <p:spPr bwMode="auto">
          <a:xfrm>
            <a:off x="428625" y="2809875"/>
            <a:ext cx="100013" cy="534988"/>
          </a:xfrm>
          <a:prstGeom prst="down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Freccia in su 4"/>
          <p:cNvSpPr/>
          <p:nvPr/>
        </p:nvSpPr>
        <p:spPr bwMode="auto">
          <a:xfrm>
            <a:off x="730250" y="2809875"/>
            <a:ext cx="101600" cy="53498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CasellaDiTesto 5"/>
          <p:cNvSpPr txBox="1"/>
          <p:nvPr/>
        </p:nvSpPr>
        <p:spPr bwMode="auto">
          <a:xfrm>
            <a:off x="166688" y="2543175"/>
            <a:ext cx="82867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cap="small" dirty="0">
                <a:solidFill>
                  <a:srgbClr val="993300"/>
                </a:solidFill>
                <a:latin typeface="Book Antiqua" pitchFamily="18" charset="0"/>
                <a:cs typeface="+mn-cs"/>
              </a:rPr>
              <a:t>solido</a:t>
            </a:r>
          </a:p>
        </p:txBody>
      </p:sp>
      <p:sp>
        <p:nvSpPr>
          <p:cNvPr id="7" name="CasellaDiTesto 6"/>
          <p:cNvSpPr txBox="1"/>
          <p:nvPr/>
        </p:nvSpPr>
        <p:spPr bwMode="auto">
          <a:xfrm>
            <a:off x="603250" y="3387725"/>
            <a:ext cx="4572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cap="small" dirty="0">
                <a:solidFill>
                  <a:srgbClr val="FF0000"/>
                </a:solidFill>
                <a:latin typeface="Book Antiqua" pitchFamily="18" charset="0"/>
                <a:cs typeface="+mn-cs"/>
              </a:rPr>
              <a:t>gas</a:t>
            </a:r>
          </a:p>
        </p:txBody>
      </p:sp>
      <p:pic>
        <p:nvPicPr>
          <p:cNvPr id="12296" name="Picture 3"/>
          <p:cNvPicPr preferRelativeResize="0">
            <a:picLocks noChangeArrowheads="1"/>
          </p:cNvPicPr>
          <p:nvPr/>
        </p:nvPicPr>
        <p:blipFill>
          <a:blip r:embed="rId4" cstate="print"/>
          <a:srcRect r="4150" b="5118"/>
          <a:stretch>
            <a:fillRect/>
          </a:stretch>
        </p:blipFill>
        <p:spPr bwMode="auto">
          <a:xfrm>
            <a:off x="3079750" y="1236663"/>
            <a:ext cx="29813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ccia in giù 7"/>
          <p:cNvSpPr/>
          <p:nvPr/>
        </p:nvSpPr>
        <p:spPr bwMode="auto">
          <a:xfrm>
            <a:off x="3290888" y="3024188"/>
            <a:ext cx="120650" cy="593725"/>
          </a:xfrm>
          <a:prstGeom prst="down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CasellaDiTesto 9"/>
          <p:cNvSpPr txBox="1"/>
          <p:nvPr/>
        </p:nvSpPr>
        <p:spPr bwMode="auto">
          <a:xfrm>
            <a:off x="3019425" y="2708275"/>
            <a:ext cx="8509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cap="small" dirty="0">
                <a:solidFill>
                  <a:srgbClr val="993300"/>
                </a:solidFill>
                <a:latin typeface="Book Antiqua" pitchFamily="18" charset="0"/>
                <a:cs typeface="+mn-cs"/>
              </a:rPr>
              <a:t>solido</a:t>
            </a:r>
          </a:p>
        </p:txBody>
      </p:sp>
      <p:sp>
        <p:nvSpPr>
          <p:cNvPr id="11" name="CasellaDiTesto 10"/>
          <p:cNvSpPr txBox="1"/>
          <p:nvPr/>
        </p:nvSpPr>
        <p:spPr bwMode="auto">
          <a:xfrm>
            <a:off x="3436938" y="3648075"/>
            <a:ext cx="576262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cap="small" dirty="0">
                <a:solidFill>
                  <a:srgbClr val="FF0000"/>
                </a:solidFill>
                <a:latin typeface="Book Antiqua" pitchFamily="18" charset="0"/>
                <a:cs typeface="+mn-cs"/>
              </a:rPr>
              <a:t>gas</a:t>
            </a:r>
          </a:p>
        </p:txBody>
      </p:sp>
      <p:sp>
        <p:nvSpPr>
          <p:cNvPr id="20" name="Segnaposto testo 2"/>
          <p:cNvSpPr txBox="1">
            <a:spLocks/>
          </p:cNvSpPr>
          <p:nvPr/>
        </p:nvSpPr>
        <p:spPr bwMode="auto">
          <a:xfrm>
            <a:off x="2268538" y="4621213"/>
            <a:ext cx="45339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it-IT" b="1" i="1">
                <a:latin typeface="Calibri" pitchFamily="34" charset="0"/>
              </a:rPr>
              <a:t>DOWN-DRAFT – OPEN CORE</a:t>
            </a:r>
          </a:p>
        </p:txBody>
      </p:sp>
      <p:sp>
        <p:nvSpPr>
          <p:cNvPr id="21" name="Freccia a destra 20"/>
          <p:cNvSpPr/>
          <p:nvPr/>
        </p:nvSpPr>
        <p:spPr>
          <a:xfrm>
            <a:off x="2124075" y="3068638"/>
            <a:ext cx="792163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157" name="Rettangolo 21"/>
          <p:cNvSpPr>
            <a:spLocks noChangeArrowheads="1"/>
          </p:cNvSpPr>
          <p:nvPr/>
        </p:nvSpPr>
        <p:spPr bwMode="auto">
          <a:xfrm>
            <a:off x="250825" y="-100013"/>
            <a:ext cx="84248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FF"/>
                </a:solidFill>
                <a:latin typeface="Calibri" pitchFamily="34" charset="0"/>
              </a:rPr>
              <a:t>GASSIFICAZIONE</a:t>
            </a:r>
            <a:endParaRPr lang="it-IT" sz="4000" b="1" dirty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it-IT" sz="2000" b="1" i="1" dirty="0" smtClean="0">
                <a:solidFill>
                  <a:srgbClr val="FFFFFF"/>
                </a:solidFill>
                <a:latin typeface="Calibri" pitchFamily="34" charset="0"/>
              </a:rPr>
              <a:t>Caratteristiche dei differenti tipi di </a:t>
            </a:r>
            <a:r>
              <a:rPr lang="it-IT" sz="2000" b="1" i="1" dirty="0" err="1" smtClean="0">
                <a:solidFill>
                  <a:srgbClr val="FFFFFF"/>
                </a:solidFill>
                <a:latin typeface="Calibri" pitchFamily="34" charset="0"/>
              </a:rPr>
              <a:t>gassificatori</a:t>
            </a:r>
            <a:r>
              <a:rPr lang="it-IT" sz="2000" b="1" i="1" dirty="0" smtClean="0">
                <a:solidFill>
                  <a:srgbClr val="FFFFFF"/>
                </a:solidFill>
                <a:latin typeface="Calibri" pitchFamily="34" charset="0"/>
              </a:rPr>
              <a:t> a letto fisso alimentato con biomassa legnosa</a:t>
            </a:r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 bwMode="auto">
          <a:xfrm>
            <a:off x="179388" y="6067425"/>
            <a:ext cx="8728075" cy="650875"/>
            <a:chOff x="-2825554" y="5075172"/>
            <a:chExt cx="21819495" cy="1626900"/>
          </a:xfrm>
        </p:grpSpPr>
        <p:pic>
          <p:nvPicPr>
            <p:cNvPr id="619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19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4" name="Freccia a destra 23"/>
          <p:cNvSpPr/>
          <p:nvPr/>
        </p:nvSpPr>
        <p:spPr>
          <a:xfrm>
            <a:off x="5148263" y="3068638"/>
            <a:ext cx="792162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5213" y="1236663"/>
            <a:ext cx="291465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reccia in su 30"/>
          <p:cNvSpPr/>
          <p:nvPr/>
        </p:nvSpPr>
        <p:spPr bwMode="auto">
          <a:xfrm rot="10800000" flipV="1">
            <a:off x="3594912" y="3035589"/>
            <a:ext cx="112009" cy="59305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32" name="Freccia in giù 31"/>
          <p:cNvSpPr/>
          <p:nvPr/>
        </p:nvSpPr>
        <p:spPr bwMode="auto">
          <a:xfrm>
            <a:off x="6392863" y="3048000"/>
            <a:ext cx="119062" cy="592138"/>
          </a:xfrm>
          <a:prstGeom prst="downArrow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3" name="CasellaDiTesto 32"/>
          <p:cNvSpPr txBox="1"/>
          <p:nvPr/>
        </p:nvSpPr>
        <p:spPr bwMode="auto">
          <a:xfrm>
            <a:off x="6148388" y="2751138"/>
            <a:ext cx="8509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cap="small" dirty="0">
                <a:solidFill>
                  <a:srgbClr val="993300"/>
                </a:solidFill>
                <a:latin typeface="Book Antiqua" pitchFamily="18" charset="0"/>
                <a:cs typeface="+mn-cs"/>
              </a:rPr>
              <a:t>solido</a:t>
            </a:r>
          </a:p>
        </p:txBody>
      </p:sp>
      <p:sp>
        <p:nvSpPr>
          <p:cNvPr id="34" name="CasellaDiTesto 33"/>
          <p:cNvSpPr txBox="1"/>
          <p:nvPr/>
        </p:nvSpPr>
        <p:spPr bwMode="auto">
          <a:xfrm>
            <a:off x="6537325" y="3671888"/>
            <a:ext cx="5762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cap="small" dirty="0">
                <a:solidFill>
                  <a:srgbClr val="FF0000"/>
                </a:solidFill>
                <a:latin typeface="Book Antiqua" pitchFamily="18" charset="0"/>
                <a:cs typeface="+mn-cs"/>
              </a:rPr>
              <a:t>gas</a:t>
            </a:r>
          </a:p>
        </p:txBody>
      </p:sp>
      <p:sp>
        <p:nvSpPr>
          <p:cNvPr id="35" name="Freccia in su 34"/>
          <p:cNvSpPr/>
          <p:nvPr/>
        </p:nvSpPr>
        <p:spPr bwMode="auto">
          <a:xfrm rot="10800000" flipV="1">
            <a:off x="6696603" y="3059199"/>
            <a:ext cx="112009" cy="59305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38" name="Ovale 37"/>
          <p:cNvSpPr/>
          <p:nvPr/>
        </p:nvSpPr>
        <p:spPr>
          <a:xfrm>
            <a:off x="8313738" y="3109913"/>
            <a:ext cx="650875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7" name="Segnaposto testo 2"/>
          <p:cNvSpPr txBox="1">
            <a:spLocks/>
          </p:cNvSpPr>
          <p:nvPr/>
        </p:nvSpPr>
        <p:spPr bwMode="auto">
          <a:xfrm>
            <a:off x="5983288" y="4592638"/>
            <a:ext cx="316071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it-IT" sz="2000" b="1" i="1">
                <a:latin typeface="Calibri" pitchFamily="34" charset="0"/>
              </a:rPr>
              <a:t>DOWN-DRAFT</a:t>
            </a:r>
          </a:p>
        </p:txBody>
      </p:sp>
      <p:graphicFrame>
        <p:nvGraphicFramePr>
          <p:cNvPr id="30" name="Tabella 29"/>
          <p:cNvGraphicFramePr>
            <a:graphicFrameLocks noGrp="1"/>
          </p:cNvGraphicFramePr>
          <p:nvPr/>
        </p:nvGraphicFramePr>
        <p:xfrm>
          <a:off x="1835150" y="5033963"/>
          <a:ext cx="5316538" cy="1828800"/>
        </p:xfrm>
        <a:graphic>
          <a:graphicData uri="http://schemas.openxmlformats.org/drawingml/2006/table">
            <a:tbl>
              <a:tblPr/>
              <a:tblGrid>
                <a:gridCol w="1985963"/>
                <a:gridCol w="990600"/>
                <a:gridCol w="1169987"/>
                <a:gridCol w="1169988"/>
              </a:tblGrid>
              <a:tr h="247650"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Caratteristiche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Updraft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42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Open-core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54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Downdraft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Biomassa legnosa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179388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Umidità (% t.q.)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179388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Dimensione (mm)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1793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30 - 55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1793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5-100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42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142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max 15 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142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1-5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54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254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max 25 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254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20-100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79375"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Tar (g/Nm</a:t>
                      </a:r>
                      <a:r>
                        <a:rPr kumimoji="0" lang="it-IT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it-IT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  <a:endParaRPr kumimoji="0" lang="it-IT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30-150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42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2-10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54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0.015-0.5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Sensitività alle fluttuazioni di carico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Non sensibile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42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Non sensibile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54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sensibile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Cold gas efficiency (%)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40-60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42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35-50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54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65-75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PCI</a:t>
                      </a:r>
                      <a:r>
                        <a:rPr kumimoji="0" lang="it-IT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gas</a:t>
                      </a: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(MJ/Nm</a:t>
                      </a:r>
                      <a:r>
                        <a:rPr kumimoji="0" lang="it-IT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) 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5.0 - 6.0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4288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5.5 - 6.0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540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4.5 - 5.0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  <p:bldP spid="6" grpId="0" autoUpdateAnimBg="0"/>
      <p:bldP spid="7" grpId="0" autoUpdateAnimBg="0"/>
      <p:bldP spid="8" grpId="0" animBg="1" autoUpdateAnimBg="0"/>
      <p:bldP spid="10" grpId="0" autoUpdateAnimBg="0"/>
      <p:bldP spid="11" grpId="0" autoUpdateAnimBg="0"/>
      <p:bldP spid="20" grpId="0" autoUpdateAnimBg="0"/>
      <p:bldP spid="21" grpId="0" animBg="1" autoUpdateAnimBg="0"/>
      <p:bldP spid="24" grpId="0" animBg="1" autoUpdateAnimBg="0"/>
      <p:bldP spid="32" grpId="0" animBg="1" autoUpdateAnimBg="0"/>
      <p:bldP spid="33" grpId="0" autoUpdateAnimBg="0"/>
      <p:bldP spid="34" grpId="0" autoUpdateAnimBg="0"/>
      <p:bldP spid="38" grpId="0" animBg="1" autoUpdateAnimBg="0"/>
      <p:bldP spid="27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"/>
          <p:cNvSpPr>
            <a:spLocks noChangeArrowheads="1"/>
          </p:cNvSpPr>
          <p:nvPr/>
        </p:nvSpPr>
        <p:spPr bwMode="auto">
          <a:xfrm>
            <a:off x="0" y="1196975"/>
            <a:ext cx="6300788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>
                <a:latin typeface="+mn-lt"/>
                <a:cs typeface="+mn-cs"/>
              </a:rPr>
              <a:t>VARIAZIONE ASSETTO GASSIFICATORE  DA UPDRAFT A DOWNDRAFT</a:t>
            </a:r>
            <a:endParaRPr lang="it-IT" sz="1600" b="1" i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defRPr/>
            </a:pPr>
            <a:r>
              <a:rPr lang="it-IT" sz="1400" dirty="0">
                <a:latin typeface="+mn-lt"/>
                <a:cs typeface="+mn-cs"/>
              </a:rPr>
              <a:t>Attività svolte:</a:t>
            </a: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dirty="0">
                <a:latin typeface="+mn-lt"/>
                <a:cs typeface="+mn-cs"/>
              </a:rPr>
              <a:t>Predisposizione ingresso aria dalla testa </a:t>
            </a:r>
            <a:r>
              <a:rPr lang="it-IT" sz="1400" dirty="0" err="1">
                <a:latin typeface="+mn-lt"/>
                <a:cs typeface="+mn-cs"/>
              </a:rPr>
              <a:t>gassificatore</a:t>
            </a:r>
            <a:r>
              <a:rPr lang="it-IT" sz="1400" dirty="0">
                <a:latin typeface="+mn-lt"/>
                <a:cs typeface="+mn-cs"/>
              </a:rPr>
              <a:t>;</a:t>
            </a: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dirty="0">
                <a:latin typeface="+mn-lt"/>
                <a:cs typeface="+mn-cs"/>
              </a:rPr>
              <a:t>Predisposizione uscita </a:t>
            </a:r>
            <a:r>
              <a:rPr lang="it-IT" sz="1400" dirty="0" err="1">
                <a:latin typeface="+mn-lt"/>
                <a:cs typeface="+mn-cs"/>
              </a:rPr>
              <a:t>syngas</a:t>
            </a:r>
            <a:r>
              <a:rPr lang="it-IT" sz="1400" dirty="0">
                <a:latin typeface="+mn-lt"/>
                <a:cs typeface="+mn-cs"/>
              </a:rPr>
              <a:t> sotto la griglia mobile e collegamento all’ingresso venturi </a:t>
            </a:r>
            <a:r>
              <a:rPr lang="it-IT" sz="1400" dirty="0" err="1">
                <a:latin typeface="+mn-lt"/>
                <a:cs typeface="+mn-cs"/>
              </a:rPr>
              <a:t>scrubber</a:t>
            </a:r>
            <a:r>
              <a:rPr lang="it-IT" sz="1400" dirty="0">
                <a:latin typeface="+mn-lt"/>
                <a:cs typeface="+mn-cs"/>
              </a:rPr>
              <a:t>;</a:t>
            </a: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dirty="0">
                <a:latin typeface="+mn-lt"/>
                <a:cs typeface="+mn-cs"/>
              </a:rPr>
              <a:t>Inserimento ciclone per abbattimento ceneri volanti all'uscita del </a:t>
            </a:r>
            <a:r>
              <a:rPr lang="it-IT" sz="1400" dirty="0" err="1">
                <a:latin typeface="+mn-lt"/>
                <a:cs typeface="+mn-cs"/>
              </a:rPr>
              <a:t>syngas</a:t>
            </a:r>
            <a:r>
              <a:rPr lang="it-IT" sz="1400" dirty="0">
                <a:latin typeface="+mn-lt"/>
                <a:cs typeface="+mn-cs"/>
              </a:rPr>
              <a:t> caldo a monte del venturi </a:t>
            </a:r>
            <a:r>
              <a:rPr lang="it-IT" sz="1400" dirty="0" err="1">
                <a:latin typeface="+mn-lt"/>
                <a:cs typeface="+mn-cs"/>
              </a:rPr>
              <a:t>scrubber</a:t>
            </a:r>
            <a:r>
              <a:rPr lang="it-IT" sz="1400" dirty="0">
                <a:latin typeface="+mn-lt"/>
                <a:cs typeface="+mn-cs"/>
              </a:rPr>
              <a:t>;</a:t>
            </a:r>
          </a:p>
          <a:p>
            <a:pPr marL="355600" indent="-3556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dirty="0">
                <a:latin typeface="+mn-lt"/>
                <a:cs typeface="+mn-cs"/>
              </a:rPr>
              <a:t>Inserimento termocoppia a monte del venturi </a:t>
            </a:r>
            <a:r>
              <a:rPr lang="it-IT" sz="1400" dirty="0" err="1">
                <a:latin typeface="+mn-lt"/>
                <a:cs typeface="+mn-cs"/>
              </a:rPr>
              <a:t>scrubber</a:t>
            </a:r>
            <a:r>
              <a:rPr lang="it-IT" sz="1400" dirty="0">
                <a:latin typeface="+mn-lt"/>
                <a:cs typeface="+mn-cs"/>
              </a:rPr>
              <a:t>;</a:t>
            </a:r>
          </a:p>
          <a:p>
            <a:pPr marL="355600" indent="-3556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dirty="0">
                <a:latin typeface="+mn-lt"/>
                <a:cs typeface="+mn-cs"/>
              </a:rPr>
              <a:t>Messa a punto del sistema di accensione;</a:t>
            </a:r>
          </a:p>
          <a:p>
            <a:pPr marL="355600" indent="-3556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b="1" dirty="0">
                <a:latin typeface="+mn-lt"/>
                <a:cs typeface="+mn-cs"/>
              </a:rPr>
              <a:t>Collaudo a caldo con </a:t>
            </a:r>
            <a:r>
              <a:rPr lang="it-IT" sz="1400" b="1" dirty="0" err="1">
                <a:latin typeface="+mn-lt"/>
                <a:cs typeface="+mn-cs"/>
              </a:rPr>
              <a:t>pellets</a:t>
            </a:r>
            <a:r>
              <a:rPr lang="it-IT" sz="1400" b="1" dirty="0">
                <a:latin typeface="+mn-lt"/>
                <a:cs typeface="+mn-cs"/>
              </a:rPr>
              <a:t> di legno</a:t>
            </a:r>
            <a:r>
              <a:rPr lang="it-IT" sz="1400" dirty="0">
                <a:latin typeface="+mn-lt"/>
                <a:cs typeface="+mn-cs"/>
              </a:rPr>
              <a:t>. </a:t>
            </a:r>
          </a:p>
        </p:txBody>
      </p:sp>
      <p:sp>
        <p:nvSpPr>
          <p:cNvPr id="7171" name="Rettangolo 2"/>
          <p:cNvSpPr>
            <a:spLocks noChangeArrowheads="1"/>
          </p:cNvSpPr>
          <p:nvPr/>
        </p:nvSpPr>
        <p:spPr bwMode="auto">
          <a:xfrm>
            <a:off x="0" y="109081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FF"/>
                </a:solidFill>
                <a:latin typeface="Calibri" pitchFamily="34" charset="0"/>
              </a:rPr>
              <a:t>GASSIFICAZIONE</a:t>
            </a:r>
            <a:endParaRPr lang="it-IT" sz="4000" b="1" dirty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it-IT" sz="2000" b="1" i="1" dirty="0" smtClean="0">
                <a:solidFill>
                  <a:srgbClr val="FFFFFF"/>
                </a:solidFill>
                <a:latin typeface="Calibri" pitchFamily="34" charset="0"/>
              </a:rPr>
              <a:t>Modifiche </a:t>
            </a:r>
            <a:r>
              <a:rPr lang="it-IT" sz="2000" b="1" i="1" dirty="0">
                <a:solidFill>
                  <a:srgbClr val="FFFFFF"/>
                </a:solidFill>
                <a:latin typeface="Calibri" pitchFamily="34" charset="0"/>
              </a:rPr>
              <a:t>strutturali e funzionali al pre-esistente  impianto pilota di gassificazione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5288" y="3524250"/>
            <a:ext cx="5040312" cy="2968625"/>
            <a:chOff x="1527" y="10215"/>
            <a:chExt cx="9463" cy="5941"/>
          </a:xfrm>
        </p:grpSpPr>
        <p:pic>
          <p:nvPicPr>
            <p:cNvPr id="7183" name="Immagine 5" descr="C:\Users\MAURIZ~1\AppData\Local\Temp\030714-1211.jpg"/>
            <p:cNvPicPr>
              <a:picLocks noChangeAspect="1" noChangeArrowheads="1"/>
            </p:cNvPicPr>
            <p:nvPr/>
          </p:nvPicPr>
          <p:blipFill>
            <a:blip r:embed="rId3" cstate="print"/>
            <a:srcRect t="3149" b="1350"/>
            <a:stretch>
              <a:fillRect/>
            </a:stretch>
          </p:blipFill>
          <p:spPr bwMode="auto">
            <a:xfrm>
              <a:off x="6356" y="10222"/>
              <a:ext cx="4634" cy="5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4" name="Immagine 8" descr="C:\Users\MAURIZ~1\AppData\Local\Temp\030714-1211(001).jpg"/>
            <p:cNvPicPr>
              <a:picLocks noChangeAspect="1" noChangeArrowheads="1"/>
            </p:cNvPicPr>
            <p:nvPr/>
          </p:nvPicPr>
          <p:blipFill>
            <a:blip r:embed="rId4" cstate="print"/>
            <a:srcRect t="3149"/>
            <a:stretch>
              <a:fillRect/>
            </a:stretch>
          </p:blipFill>
          <p:spPr bwMode="auto">
            <a:xfrm>
              <a:off x="1527" y="10215"/>
              <a:ext cx="4607" cy="5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5" name="Text Box 13"/>
            <p:cNvSpPr txBox="1">
              <a:spLocks noChangeArrowheads="1"/>
            </p:cNvSpPr>
            <p:nvPr/>
          </p:nvSpPr>
          <p:spPr bwMode="auto">
            <a:xfrm>
              <a:off x="6629" y="11702"/>
              <a:ext cx="1138" cy="4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it-IT" sz="1100" b="1">
                  <a:solidFill>
                    <a:srgbClr val="C00000"/>
                  </a:solidFill>
                  <a:latin typeface="Calibri" pitchFamily="34" charset="0"/>
                </a:rPr>
                <a:t>Ciclone</a:t>
              </a:r>
            </a:p>
          </p:txBody>
        </p:sp>
        <p:cxnSp>
          <p:nvCxnSpPr>
            <p:cNvPr id="7186" name="AutoShape 14"/>
            <p:cNvCxnSpPr>
              <a:cxnSpLocks noChangeShapeType="1"/>
              <a:stCxn id="7185" idx="2"/>
            </p:cNvCxnSpPr>
            <p:nvPr/>
          </p:nvCxnSpPr>
          <p:spPr bwMode="auto">
            <a:xfrm>
              <a:off x="7198" y="12186"/>
              <a:ext cx="743" cy="3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187" name="Text Box 15"/>
            <p:cNvSpPr txBox="1">
              <a:spLocks noChangeArrowheads="1"/>
            </p:cNvSpPr>
            <p:nvPr/>
          </p:nvSpPr>
          <p:spPr bwMode="auto">
            <a:xfrm>
              <a:off x="9113" y="11693"/>
              <a:ext cx="1066" cy="9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it-IT" sz="1100" b="1">
                  <a:solidFill>
                    <a:srgbClr val="FF0000"/>
                  </a:solidFill>
                  <a:latin typeface="Calibri" pitchFamily="34" charset="0"/>
                </a:rPr>
                <a:t>Gas caldo</a:t>
              </a:r>
            </a:p>
          </p:txBody>
        </p:sp>
        <p:cxnSp>
          <p:nvCxnSpPr>
            <p:cNvPr id="7188" name="AutoShape 16"/>
            <p:cNvCxnSpPr>
              <a:cxnSpLocks noChangeShapeType="1"/>
              <a:stCxn id="7187" idx="2"/>
            </p:cNvCxnSpPr>
            <p:nvPr/>
          </p:nvCxnSpPr>
          <p:spPr bwMode="auto">
            <a:xfrm flipH="1">
              <a:off x="9432" y="12634"/>
              <a:ext cx="214" cy="50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189" name="Text Box 17"/>
            <p:cNvSpPr txBox="1">
              <a:spLocks noChangeArrowheads="1"/>
            </p:cNvSpPr>
            <p:nvPr/>
          </p:nvSpPr>
          <p:spPr bwMode="auto">
            <a:xfrm>
              <a:off x="4298" y="13663"/>
              <a:ext cx="1713" cy="7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it-IT" sz="1100" b="1">
                  <a:solidFill>
                    <a:srgbClr val="FF0000"/>
                  </a:solidFill>
                  <a:latin typeface="Calibri" pitchFamily="34" charset="0"/>
                </a:rPr>
                <a:t>Uscita gas caldo</a:t>
              </a:r>
            </a:p>
          </p:txBody>
        </p:sp>
        <p:cxnSp>
          <p:nvCxnSpPr>
            <p:cNvPr id="7190" name="AutoShape 18"/>
            <p:cNvCxnSpPr>
              <a:cxnSpLocks noChangeShapeType="1"/>
              <a:endCxn id="7189" idx="0"/>
            </p:cNvCxnSpPr>
            <p:nvPr/>
          </p:nvCxnSpPr>
          <p:spPr bwMode="auto">
            <a:xfrm>
              <a:off x="4665" y="13048"/>
              <a:ext cx="490" cy="6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191" name="Text Box 19"/>
            <p:cNvSpPr txBox="1">
              <a:spLocks noChangeArrowheads="1"/>
            </p:cNvSpPr>
            <p:nvPr/>
          </p:nvSpPr>
          <p:spPr bwMode="auto">
            <a:xfrm>
              <a:off x="2131" y="13135"/>
              <a:ext cx="1289" cy="5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it-IT" sz="1100" b="1">
                  <a:solidFill>
                    <a:srgbClr val="C00000"/>
                  </a:solidFill>
                  <a:latin typeface="Calibri" pitchFamily="34" charset="0"/>
                </a:rPr>
                <a:t>Ciclone</a:t>
              </a:r>
            </a:p>
          </p:txBody>
        </p:sp>
        <p:cxnSp>
          <p:nvCxnSpPr>
            <p:cNvPr id="7192" name="AutoShape 20"/>
            <p:cNvCxnSpPr>
              <a:cxnSpLocks noChangeShapeType="1"/>
              <a:stCxn id="7191" idx="0"/>
            </p:cNvCxnSpPr>
            <p:nvPr/>
          </p:nvCxnSpPr>
          <p:spPr bwMode="auto">
            <a:xfrm flipH="1" flipV="1">
              <a:off x="1939" y="12497"/>
              <a:ext cx="836" cy="6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pic>
        <p:nvPicPr>
          <p:cNvPr id="7173" name="Immagine 4" descr="C:\Users\MAURIZ~1\AppData\Local\Temp\030714-1212(001).jpg"/>
          <p:cNvPicPr>
            <a:picLocks noChangeAspect="1" noChangeArrowheads="1"/>
          </p:cNvPicPr>
          <p:nvPr/>
        </p:nvPicPr>
        <p:blipFill>
          <a:blip r:embed="rId5" cstate="print"/>
          <a:srcRect b="22658"/>
          <a:stretch>
            <a:fillRect/>
          </a:stretch>
        </p:blipFill>
        <p:spPr bwMode="auto">
          <a:xfrm>
            <a:off x="6227763" y="1344613"/>
            <a:ext cx="27432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22"/>
          <p:cNvSpPr txBox="1">
            <a:spLocks noChangeArrowheads="1"/>
          </p:cNvSpPr>
          <p:nvPr/>
        </p:nvSpPr>
        <p:spPr bwMode="auto">
          <a:xfrm>
            <a:off x="7885113" y="1557338"/>
            <a:ext cx="1008062" cy="215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it-IT" sz="1200" b="1">
                <a:solidFill>
                  <a:srgbClr val="1F497D"/>
                </a:solidFill>
                <a:latin typeface="Calibri" pitchFamily="34" charset="0"/>
              </a:rPr>
              <a:t>Ingresso aria</a:t>
            </a:r>
            <a:endParaRPr lang="it-IT" sz="1200">
              <a:latin typeface="Calibri" pitchFamily="34" charset="0"/>
            </a:endParaRPr>
          </a:p>
        </p:txBody>
      </p:sp>
      <p:cxnSp>
        <p:nvCxnSpPr>
          <p:cNvPr id="7175" name="AutoShape 23"/>
          <p:cNvCxnSpPr>
            <a:cxnSpLocks noChangeShapeType="1"/>
          </p:cNvCxnSpPr>
          <p:nvPr/>
        </p:nvCxnSpPr>
        <p:spPr bwMode="auto">
          <a:xfrm flipH="1">
            <a:off x="7867650" y="1820863"/>
            <a:ext cx="452438" cy="24606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7176" name="Text Box 24"/>
          <p:cNvSpPr txBox="1">
            <a:spLocks noChangeArrowheads="1"/>
          </p:cNvSpPr>
          <p:nvPr/>
        </p:nvSpPr>
        <p:spPr bwMode="auto">
          <a:xfrm>
            <a:off x="7096125" y="3860800"/>
            <a:ext cx="1004888" cy="225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it-IT" sz="1200" b="1">
                <a:solidFill>
                  <a:srgbClr val="C00000"/>
                </a:solidFill>
                <a:latin typeface="Calibri" pitchFamily="34" charset="0"/>
              </a:rPr>
              <a:t>Gassificatore</a:t>
            </a:r>
            <a:endParaRPr lang="it-IT" sz="1200">
              <a:latin typeface="Calibri" pitchFamily="34" charset="0"/>
            </a:endParaRPr>
          </a:p>
        </p:txBody>
      </p:sp>
      <p:cxnSp>
        <p:nvCxnSpPr>
          <p:cNvPr id="7177" name="AutoShape 25"/>
          <p:cNvCxnSpPr>
            <a:cxnSpLocks noChangeShapeType="1"/>
          </p:cNvCxnSpPr>
          <p:nvPr/>
        </p:nvCxnSpPr>
        <p:spPr bwMode="auto">
          <a:xfrm flipH="1" flipV="1">
            <a:off x="6961188" y="3411538"/>
            <a:ext cx="549275" cy="4286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3" name="Gruppo 8"/>
          <p:cNvGrpSpPr>
            <a:grpSpLocks noChangeAspect="1"/>
          </p:cNvGrpSpPr>
          <p:nvPr/>
        </p:nvGrpSpPr>
        <p:grpSpPr bwMode="auto">
          <a:xfrm>
            <a:off x="179388" y="6021388"/>
            <a:ext cx="8728075" cy="650875"/>
            <a:chOff x="-2825554" y="5075172"/>
            <a:chExt cx="21819495" cy="1626900"/>
          </a:xfrm>
        </p:grpSpPr>
        <p:pic>
          <p:nvPicPr>
            <p:cNvPr id="7181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182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7179" name="Picture 2"/>
          <p:cNvPicPr>
            <a:picLocks noChangeAspect="1" noChangeArrowheads="1"/>
          </p:cNvPicPr>
          <p:nvPr/>
        </p:nvPicPr>
        <p:blipFill>
          <a:blip r:embed="rId8" cstate="print"/>
          <a:srcRect b="2467"/>
          <a:stretch>
            <a:fillRect/>
          </a:stretch>
        </p:blipFill>
        <p:spPr bwMode="auto">
          <a:xfrm>
            <a:off x="6516688" y="4221163"/>
            <a:ext cx="2041525" cy="1536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180" name="Rettangolo 26"/>
          <p:cNvSpPr>
            <a:spLocks noChangeArrowheads="1"/>
          </p:cNvSpPr>
          <p:nvPr/>
        </p:nvSpPr>
        <p:spPr bwMode="auto">
          <a:xfrm>
            <a:off x="6267450" y="5589588"/>
            <a:ext cx="2447925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100" b="1">
                <a:solidFill>
                  <a:srgbClr val="FF0000"/>
                </a:solidFill>
                <a:latin typeface="Calibri" pitchFamily="34" charset="0"/>
              </a:rPr>
              <a:t>Accensione in modalità downdraft. </a:t>
            </a: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"/>
          <p:cNvSpPr>
            <a:spLocks noChangeArrowheads="1"/>
          </p:cNvSpPr>
          <p:nvPr/>
        </p:nvSpPr>
        <p:spPr bwMode="auto">
          <a:xfrm>
            <a:off x="0" y="1773238"/>
            <a:ext cx="64436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>
                <a:latin typeface="+mn-lt"/>
                <a:cs typeface="+mn-cs"/>
              </a:rPr>
              <a:t>	</a:t>
            </a:r>
            <a:r>
              <a:rPr lang="en-GB" sz="1600" b="1" i="1" dirty="0">
                <a:solidFill>
                  <a:schemeClr val="tx2"/>
                </a:solidFill>
                <a:latin typeface="+mn-lt"/>
                <a:cs typeface="+mn-cs"/>
              </a:rPr>
              <a:t>         VARIAZIONE PUNTO INGRESSO ARIA</a:t>
            </a:r>
            <a:endParaRPr lang="it-IT" sz="1600" b="1" i="1" dirty="0">
              <a:solidFill>
                <a:schemeClr val="tx2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defRPr/>
            </a:pPr>
            <a:r>
              <a:rPr lang="it-IT" sz="1400" dirty="0">
                <a:latin typeface="+mn-lt"/>
                <a:cs typeface="+mn-cs"/>
              </a:rPr>
              <a:t>Attività svolte:</a:t>
            </a: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dirty="0">
                <a:latin typeface="+mn-lt"/>
                <a:cs typeface="+mn-cs"/>
              </a:rPr>
              <a:t>Predisposizione ingresso aria in posizione intermedia: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latin typeface="+mn-lt"/>
                <a:cs typeface="+mn-cs"/>
              </a:rPr>
              <a:t>         - modifica di tubazione di adduzione aria;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latin typeface="+mn-lt"/>
                <a:cs typeface="+mn-cs"/>
              </a:rPr>
              <a:t>         - posizionamento del flussimetro per il controllo della portata di aria alimentata;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latin typeface="+mn-lt"/>
                <a:cs typeface="+mn-cs"/>
              </a:rPr>
              <a:t>         - modifica software di controllo.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dirty="0">
                <a:latin typeface="+mn-lt"/>
                <a:cs typeface="+mn-cs"/>
              </a:rPr>
              <a:t>     Modifica torcia e istallazione di termocoppia sullo scarico gas;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dirty="0">
                <a:latin typeface="+mn-lt"/>
                <a:cs typeface="+mn-cs"/>
              </a:rPr>
              <a:t>     Sostituzione della coclea e collaudo/calibrazione della nuova coclea di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defRPr/>
            </a:pPr>
            <a:r>
              <a:rPr lang="it-IT" sz="1400" dirty="0">
                <a:latin typeface="+mn-lt"/>
                <a:cs typeface="+mn-cs"/>
              </a:rPr>
              <a:t>        alimentazione ;</a:t>
            </a:r>
          </a:p>
        </p:txBody>
      </p:sp>
      <p:sp>
        <p:nvSpPr>
          <p:cNvPr id="8195" name="Rettangolo 2"/>
          <p:cNvSpPr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FF"/>
                </a:solidFill>
                <a:latin typeface="Calibri" pitchFamily="34" charset="0"/>
              </a:rPr>
              <a:t>GASSIFICAZIONE</a:t>
            </a:r>
          </a:p>
          <a:p>
            <a:pPr algn="ctr"/>
            <a:r>
              <a:rPr lang="it-IT" sz="2000" b="1" i="1" dirty="0" smtClean="0">
                <a:solidFill>
                  <a:srgbClr val="FFFFFF"/>
                </a:solidFill>
                <a:latin typeface="Calibri" pitchFamily="34" charset="0"/>
              </a:rPr>
              <a:t>Modifiche strutturali e funzionali al pre-esistente  impianto pilota di gassificazione </a:t>
            </a:r>
            <a:endParaRPr lang="it-IT" sz="2000" b="1" i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" name="Gruppo 8"/>
          <p:cNvGrpSpPr>
            <a:grpSpLocks noChangeAspect="1"/>
          </p:cNvGrpSpPr>
          <p:nvPr/>
        </p:nvGrpSpPr>
        <p:grpSpPr bwMode="auto">
          <a:xfrm>
            <a:off x="179388" y="6067425"/>
            <a:ext cx="8728075" cy="650875"/>
            <a:chOff x="-2825554" y="5075172"/>
            <a:chExt cx="21819495" cy="1626900"/>
          </a:xfrm>
        </p:grpSpPr>
        <p:pic>
          <p:nvPicPr>
            <p:cNvPr id="8219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220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4" name="Freccia circolare a sinistra 23"/>
          <p:cNvSpPr/>
          <p:nvPr/>
        </p:nvSpPr>
        <p:spPr>
          <a:xfrm>
            <a:off x="4716463" y="1438275"/>
            <a:ext cx="503237" cy="6477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3" name="Gruppo 25"/>
          <p:cNvGrpSpPr>
            <a:grpSpLocks/>
          </p:cNvGrpSpPr>
          <p:nvPr/>
        </p:nvGrpSpPr>
        <p:grpSpPr bwMode="auto">
          <a:xfrm>
            <a:off x="395288" y="1422400"/>
            <a:ext cx="8645525" cy="4914900"/>
            <a:chOff x="395288" y="1422758"/>
            <a:chExt cx="8645518" cy="4914542"/>
          </a:xfrm>
        </p:grpSpPr>
        <p:grpSp>
          <p:nvGrpSpPr>
            <p:cNvPr id="4" name="Gruppo 24"/>
            <p:cNvGrpSpPr>
              <a:grpSpLocks/>
            </p:cNvGrpSpPr>
            <p:nvPr/>
          </p:nvGrpSpPr>
          <p:grpSpPr bwMode="auto">
            <a:xfrm>
              <a:off x="6340469" y="1422758"/>
              <a:ext cx="2700337" cy="2305050"/>
              <a:chOff x="6340469" y="1422758"/>
              <a:chExt cx="2700337" cy="2305050"/>
            </a:xfrm>
          </p:grpSpPr>
          <p:grpSp>
            <p:nvGrpSpPr>
              <p:cNvPr id="5" name="Group 2"/>
              <p:cNvGrpSpPr>
                <a:grpSpLocks/>
              </p:cNvGrpSpPr>
              <p:nvPr/>
            </p:nvGrpSpPr>
            <p:grpSpPr bwMode="auto">
              <a:xfrm>
                <a:off x="6340469" y="1422758"/>
                <a:ext cx="2700337" cy="2305050"/>
                <a:chOff x="10137" y="5936"/>
                <a:chExt cx="4663" cy="4005"/>
              </a:xfrm>
            </p:grpSpPr>
            <p:pic>
              <p:nvPicPr>
                <p:cNvPr id="821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0137" y="5936"/>
                  <a:ext cx="4663" cy="4005"/>
                </a:xfrm>
                <a:prstGeom prst="rect">
                  <a:avLst/>
                </a:prstGeom>
                <a:solidFill>
                  <a:srgbClr val="FFFFFF"/>
                </a:solidFill>
                <a:ln w="63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8218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2708" y="7234"/>
                  <a:ext cx="1634" cy="835"/>
                </a:xfrm>
                <a:prstGeom prst="rect">
                  <a:avLst/>
                </a:prstGeom>
                <a:solidFill>
                  <a:schemeClr val="bg1"/>
                </a:solidFill>
                <a:ln w="17640">
                  <a:noFill/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it-IT" sz="1000" b="1">
                      <a:solidFill>
                        <a:schemeClr val="tx2"/>
                      </a:solidFill>
                      <a:latin typeface="Calibri" pitchFamily="34" charset="0"/>
                    </a:rPr>
                    <a:t>Ingresso aria           nel letto di gassificazione </a:t>
                  </a:r>
                  <a:endParaRPr lang="it-IT">
                    <a:solidFill>
                      <a:schemeClr val="tx2"/>
                    </a:solidFill>
                  </a:endParaRPr>
                </a:p>
              </p:txBody>
            </p:sp>
          </p:grpSp>
          <p:cxnSp>
            <p:nvCxnSpPr>
              <p:cNvPr id="30" name="Connettore 1 29"/>
              <p:cNvCxnSpPr/>
              <p:nvPr/>
            </p:nvCxnSpPr>
            <p:spPr>
              <a:xfrm flipH="1" flipV="1">
                <a:off x="7315194" y="2006915"/>
                <a:ext cx="514350" cy="4158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95288" y="4083050"/>
              <a:ext cx="3892550" cy="2012950"/>
              <a:chOff x="1448" y="5527"/>
              <a:chExt cx="9500" cy="6366"/>
            </a:xfrm>
          </p:grpSpPr>
          <p:pic>
            <p:nvPicPr>
              <p:cNvPr id="8213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48" y="5527"/>
                <a:ext cx="4500" cy="636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14" name="Picture 9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48" y="5527"/>
                <a:ext cx="4500" cy="636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209" name="Rettangolo 35"/>
            <p:cNvSpPr>
              <a:spLocks noChangeArrowheads="1"/>
            </p:cNvSpPr>
            <p:nvPr/>
          </p:nvSpPr>
          <p:spPr bwMode="auto">
            <a:xfrm>
              <a:off x="596900" y="5661025"/>
              <a:ext cx="1439863" cy="288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200" b="1">
                  <a:solidFill>
                    <a:srgbClr val="FF0000"/>
                  </a:solidFill>
                  <a:latin typeface="Calibri" pitchFamily="34" charset="0"/>
                </a:rPr>
                <a:t>Torcia pre-esistente</a:t>
              </a:r>
              <a:endParaRPr lang="it-IT" sz="12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8210" name="Rettangolo 36"/>
            <p:cNvSpPr>
              <a:spLocks noChangeArrowheads="1"/>
            </p:cNvSpPr>
            <p:nvPr/>
          </p:nvSpPr>
          <p:spPr bwMode="auto">
            <a:xfrm>
              <a:off x="2555875" y="6059488"/>
              <a:ext cx="1647825" cy="2778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200" b="1">
                  <a:solidFill>
                    <a:srgbClr val="FF0000"/>
                  </a:solidFill>
                  <a:latin typeface="Calibri" pitchFamily="34" charset="0"/>
                </a:rPr>
                <a:t>Nuova torcia istallata</a:t>
              </a:r>
              <a:endParaRPr lang="it-IT" sz="12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38" name="Freccia a destra 37"/>
            <p:cNvSpPr/>
            <p:nvPr/>
          </p:nvSpPr>
          <p:spPr>
            <a:xfrm>
              <a:off x="2124074" y="4941990"/>
              <a:ext cx="503238" cy="215884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pic>
          <p:nvPicPr>
            <p:cNvPr id="8212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79912" y="3861048"/>
              <a:ext cx="1080120" cy="14529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1052513"/>
            <a:ext cx="66595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C00000"/>
                </a:solidFill>
                <a:latin typeface="+mn-lt"/>
                <a:cs typeface="+mn-cs"/>
              </a:rPr>
              <a:t>Problema riscontrato</a:t>
            </a:r>
            <a:r>
              <a:rPr lang="it-IT" sz="1600" dirty="0">
                <a:solidFill>
                  <a:srgbClr val="C00000"/>
                </a:solidFill>
                <a:latin typeface="+mn-lt"/>
                <a:cs typeface="+mn-cs"/>
              </a:rPr>
              <a:t>: </a:t>
            </a:r>
            <a:r>
              <a:rPr lang="it-IT" sz="1600" dirty="0">
                <a:latin typeface="+mn-lt"/>
                <a:cs typeface="+mn-cs"/>
              </a:rPr>
              <a:t>difficoltà di raggiungere uno stazionario dovuto all’avanzamento del fronte di combustione verso l’alto</a:t>
            </a:r>
            <a:r>
              <a:rPr lang="en-GB" sz="1600" b="1" i="1" dirty="0">
                <a:latin typeface="+mn-lt"/>
                <a:cs typeface="+mn-cs"/>
              </a:rPr>
              <a:t>	</a:t>
            </a:r>
            <a:endParaRPr lang="it-IT" sz="1400" b="1" dirty="0">
              <a:latin typeface="+mn-lt"/>
              <a:cs typeface="+mn-cs"/>
            </a:endParaRPr>
          </a:p>
        </p:txBody>
      </p:sp>
      <p:grpSp>
        <p:nvGrpSpPr>
          <p:cNvPr id="7" name="Gruppo 26"/>
          <p:cNvGrpSpPr>
            <a:grpSpLocks/>
          </p:cNvGrpSpPr>
          <p:nvPr/>
        </p:nvGrpSpPr>
        <p:grpSpPr bwMode="auto">
          <a:xfrm>
            <a:off x="4967288" y="3789363"/>
            <a:ext cx="4176712" cy="2765425"/>
            <a:chOff x="4967536" y="3789040"/>
            <a:chExt cx="4176464" cy="2765921"/>
          </a:xfrm>
        </p:grpSpPr>
        <p:grpSp>
          <p:nvGrpSpPr>
            <p:cNvPr id="8" name="Gruppo 21"/>
            <p:cNvGrpSpPr>
              <a:grpSpLocks/>
            </p:cNvGrpSpPr>
            <p:nvPr/>
          </p:nvGrpSpPr>
          <p:grpSpPr bwMode="auto">
            <a:xfrm>
              <a:off x="4967536" y="4077072"/>
              <a:ext cx="4176464" cy="2477889"/>
              <a:chOff x="4967536" y="4077072"/>
              <a:chExt cx="4176464" cy="2477889"/>
            </a:xfrm>
          </p:grpSpPr>
          <p:pic>
            <p:nvPicPr>
              <p:cNvPr id="8205" name="Picture 1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066042" y="4077072"/>
                <a:ext cx="3974926" cy="2266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Rettangolo 20"/>
              <p:cNvSpPr/>
              <p:nvPr/>
            </p:nvSpPr>
            <p:spPr>
              <a:xfrm>
                <a:off x="4967536" y="6092915"/>
                <a:ext cx="4176464" cy="4620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1200" dirty="0">
                    <a:solidFill>
                      <a:schemeClr val="tx2">
                        <a:lumMod val="75000"/>
                      </a:schemeClr>
                    </a:solidFill>
                    <a:latin typeface="+mj-lt"/>
                  </a:rPr>
                  <a:t> Fiamma al bruciatore alimentato con </a:t>
                </a:r>
                <a:r>
                  <a:rPr lang="it-IT" sz="1200" dirty="0" err="1">
                    <a:solidFill>
                      <a:schemeClr val="tx2">
                        <a:lumMod val="75000"/>
                      </a:schemeClr>
                    </a:solidFill>
                    <a:latin typeface="+mj-lt"/>
                  </a:rPr>
                  <a:t>syngas</a:t>
                </a:r>
                <a:r>
                  <a:rPr lang="it-IT" sz="1200" dirty="0">
                    <a:solidFill>
                      <a:schemeClr val="tx2">
                        <a:lumMod val="75000"/>
                      </a:schemeClr>
                    </a:solidFill>
                    <a:latin typeface="+mj-lt"/>
                  </a:rPr>
                  <a:t> prodotto in assetto </a:t>
                </a:r>
                <a:r>
                  <a:rPr lang="it-IT" sz="1200" dirty="0" err="1">
                    <a:solidFill>
                      <a:schemeClr val="tx2">
                        <a:lumMod val="75000"/>
                      </a:schemeClr>
                    </a:solidFill>
                    <a:latin typeface="+mj-lt"/>
                  </a:rPr>
                  <a:t>downdraft</a:t>
                </a:r>
                <a:r>
                  <a:rPr lang="it-IT" sz="1200" dirty="0">
                    <a:solidFill>
                      <a:schemeClr val="tx2">
                        <a:lumMod val="75000"/>
                      </a:schemeClr>
                    </a:solidFill>
                    <a:latin typeface="+mj-lt"/>
                  </a:rPr>
                  <a:t> e pannello nel momento del prelievo del gas.</a:t>
                </a:r>
              </a:p>
            </p:txBody>
          </p:sp>
        </p:grpSp>
        <p:sp>
          <p:nvSpPr>
            <p:cNvPr id="23" name="Rettangolo 22"/>
            <p:cNvSpPr/>
            <p:nvPr/>
          </p:nvSpPr>
          <p:spPr bwMode="auto">
            <a:xfrm>
              <a:off x="6659711" y="3789040"/>
              <a:ext cx="2306500" cy="73831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Font typeface="Wingdings" pitchFamily="2" charset="2"/>
                <a:buChar char="ü"/>
                <a:defRPr/>
              </a:pPr>
              <a:r>
                <a:rPr lang="it-IT" sz="1400" dirty="0">
                  <a:latin typeface="+mn-lt"/>
                  <a:cs typeface="+mn-cs"/>
                </a:rPr>
                <a:t> Profili termici stabili;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Font typeface="Wingdings" pitchFamily="2" charset="2"/>
                <a:buChar char="ü"/>
                <a:defRPr/>
              </a:pPr>
              <a:r>
                <a:rPr lang="it-IT" sz="1400" dirty="0">
                  <a:latin typeface="+mn-lt"/>
                  <a:cs typeface="+mn-cs"/>
                </a:rPr>
                <a:t> Fiamma stabile del </a:t>
              </a:r>
              <a:r>
                <a:rPr lang="it-IT" sz="1400" dirty="0" err="1">
                  <a:latin typeface="+mn-lt"/>
                  <a:cs typeface="+mn-cs"/>
                </a:rPr>
                <a:t>syngas</a:t>
              </a:r>
              <a:r>
                <a:rPr lang="it-IT" sz="1400" dirty="0">
                  <a:latin typeface="+mn-lt"/>
                  <a:cs typeface="+mn-cs"/>
                </a:rPr>
                <a:t>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Font typeface="Wingdings" pitchFamily="2" charset="2"/>
                <a:buChar char="ü"/>
                <a:defRPr/>
              </a:pPr>
              <a:r>
                <a:rPr lang="it-IT" sz="1400" dirty="0">
                  <a:latin typeface="+mn-lt"/>
                  <a:cs typeface="+mn-cs"/>
                </a:rPr>
                <a:t> PCI</a:t>
              </a:r>
              <a:r>
                <a:rPr lang="it-IT" sz="1400" baseline="-25000" dirty="0">
                  <a:latin typeface="+mn-lt"/>
                  <a:cs typeface="+mn-cs"/>
                </a:rPr>
                <a:t>gas</a:t>
              </a:r>
              <a:r>
                <a:rPr lang="it-IT" sz="1400" dirty="0">
                  <a:latin typeface="+mn-lt"/>
                  <a:cs typeface="+mn-cs"/>
                </a:rPr>
                <a:t> = 5.04 MJ/Nm</a:t>
              </a:r>
              <a:r>
                <a:rPr lang="it-IT" sz="1400" baseline="30000" dirty="0">
                  <a:latin typeface="+mn-lt"/>
                  <a:cs typeface="+mn-cs"/>
                </a:rPr>
                <a:t>3</a:t>
              </a:r>
              <a:r>
                <a:rPr lang="it-IT" sz="1400" baseline="-25000" dirty="0">
                  <a:latin typeface="+mn-lt"/>
                  <a:cs typeface="+mn-cs"/>
                </a:rPr>
                <a:t>secco.</a:t>
              </a:r>
              <a:endParaRPr lang="it-IT" sz="1400" dirty="0">
                <a:latin typeface="+mn-lt"/>
                <a:cs typeface="+mn-cs"/>
              </a:endParaRPr>
            </a:p>
          </p:txBody>
        </p:sp>
      </p:grp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-65088" y="3498850"/>
            <a:ext cx="33131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i="1" dirty="0">
                <a:latin typeface="+mn-lt"/>
                <a:cs typeface="+mn-cs"/>
              </a:rPr>
              <a:t>	</a:t>
            </a:r>
            <a:endParaRPr lang="it-IT" sz="1400" dirty="0">
              <a:latin typeface="+mn-lt"/>
              <a:cs typeface="+mn-cs"/>
            </a:endParaRPr>
          </a:p>
          <a:p>
            <a:pPr marL="355600" indent="-3556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ü"/>
              <a:defRPr/>
            </a:pPr>
            <a:r>
              <a:rPr lang="it-IT" sz="1400" b="1" dirty="0">
                <a:latin typeface="+mn-lt"/>
                <a:cs typeface="+mn-cs"/>
              </a:rPr>
              <a:t>Collaudo a caldo con </a:t>
            </a:r>
            <a:r>
              <a:rPr lang="it-IT" sz="1400" b="1" dirty="0" err="1">
                <a:latin typeface="+mn-lt"/>
                <a:cs typeface="+mn-cs"/>
              </a:rPr>
              <a:t>pellets</a:t>
            </a:r>
            <a:r>
              <a:rPr lang="it-IT" sz="1400" b="1" dirty="0">
                <a:latin typeface="+mn-lt"/>
                <a:cs typeface="+mn-cs"/>
              </a:rPr>
              <a:t> di legno.</a:t>
            </a:r>
          </a:p>
        </p:txBody>
      </p:sp>
      <p:sp>
        <p:nvSpPr>
          <p:cNvPr id="34" name="CasellaDiTesto 29"/>
          <p:cNvSpPr txBox="1">
            <a:spLocks noChangeArrowheads="1"/>
          </p:cNvSpPr>
          <p:nvPr/>
        </p:nvSpPr>
        <p:spPr bwMode="auto">
          <a:xfrm>
            <a:off x="8172450" y="188913"/>
            <a:ext cx="7286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B050"/>
              </a:buClr>
              <a:buSzPct val="110000"/>
              <a:buFont typeface="Wingdings" pitchFamily="2" charset="2"/>
              <a:buChar char="ü"/>
            </a:pPr>
            <a:r>
              <a:rPr lang="it-IT" sz="340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7" grpId="0"/>
      <p:bldP spid="24" grpId="0" animBg="1"/>
      <p:bldP spid="19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igura a mano libera 109"/>
          <p:cNvSpPr/>
          <p:nvPr/>
        </p:nvSpPr>
        <p:spPr>
          <a:xfrm>
            <a:off x="268400" y="4868573"/>
            <a:ext cx="1363288" cy="1146906"/>
          </a:xfrm>
          <a:custGeom>
            <a:avLst/>
            <a:gdLst>
              <a:gd name="connsiteX0" fmla="*/ 0 w 1460500"/>
              <a:gd name="connsiteY0" fmla="*/ 0 h 1104900"/>
              <a:gd name="connsiteX1" fmla="*/ 1460500 w 1460500"/>
              <a:gd name="connsiteY1" fmla="*/ 0 h 1104900"/>
              <a:gd name="connsiteX2" fmla="*/ 749300 w 1460500"/>
              <a:gd name="connsiteY2" fmla="*/ 1104900 h 1104900"/>
              <a:gd name="connsiteX3" fmla="*/ 0 w 1460500"/>
              <a:gd name="connsiteY3" fmla="*/ 0 h 1104900"/>
              <a:gd name="connsiteX0" fmla="*/ 0 w 1460500"/>
              <a:gd name="connsiteY0" fmla="*/ 3185 h 1108085"/>
              <a:gd name="connsiteX1" fmla="*/ 1357078 w 1460500"/>
              <a:gd name="connsiteY1" fmla="*/ 0 h 1108085"/>
              <a:gd name="connsiteX2" fmla="*/ 1460500 w 1460500"/>
              <a:gd name="connsiteY2" fmla="*/ 3185 h 1108085"/>
              <a:gd name="connsiteX3" fmla="*/ 749300 w 1460500"/>
              <a:gd name="connsiteY3" fmla="*/ 1108085 h 1108085"/>
              <a:gd name="connsiteX4" fmla="*/ 0 w 1460500"/>
              <a:gd name="connsiteY4" fmla="*/ 3185 h 1108085"/>
              <a:gd name="connsiteX0" fmla="*/ 0 w 1460500"/>
              <a:gd name="connsiteY0" fmla="*/ 3185 h 1108085"/>
              <a:gd name="connsiteX1" fmla="*/ 1357078 w 1460500"/>
              <a:gd name="connsiteY1" fmla="*/ 0 h 1108085"/>
              <a:gd name="connsiteX2" fmla="*/ 1460500 w 1460500"/>
              <a:gd name="connsiteY2" fmla="*/ 3185 h 1108085"/>
              <a:gd name="connsiteX3" fmla="*/ 1406572 w 1460500"/>
              <a:gd name="connsiteY3" fmla="*/ 79420 h 1108085"/>
              <a:gd name="connsiteX4" fmla="*/ 749300 w 1460500"/>
              <a:gd name="connsiteY4" fmla="*/ 1108085 h 1108085"/>
              <a:gd name="connsiteX5" fmla="*/ 0 w 1460500"/>
              <a:gd name="connsiteY5" fmla="*/ 3185 h 1108085"/>
              <a:gd name="connsiteX0" fmla="*/ 0 w 1406572"/>
              <a:gd name="connsiteY0" fmla="*/ 3185 h 1108085"/>
              <a:gd name="connsiteX1" fmla="*/ 1357078 w 1406572"/>
              <a:gd name="connsiteY1" fmla="*/ 0 h 1108085"/>
              <a:gd name="connsiteX2" fmla="*/ 1406572 w 1406572"/>
              <a:gd name="connsiteY2" fmla="*/ 79420 h 1108085"/>
              <a:gd name="connsiteX3" fmla="*/ 749300 w 1406572"/>
              <a:gd name="connsiteY3" fmla="*/ 1108085 h 1108085"/>
              <a:gd name="connsiteX4" fmla="*/ 0 w 1406572"/>
              <a:gd name="connsiteY4" fmla="*/ 3185 h 1108085"/>
              <a:gd name="connsiteX0" fmla="*/ 0 w 1508042"/>
              <a:gd name="connsiteY0" fmla="*/ 28712 h 1133612"/>
              <a:gd name="connsiteX1" fmla="*/ 1357078 w 1508042"/>
              <a:gd name="connsiteY1" fmla="*/ 25527 h 1133612"/>
              <a:gd name="connsiteX2" fmla="*/ 1406572 w 1508042"/>
              <a:gd name="connsiteY2" fmla="*/ 104947 h 1133612"/>
              <a:gd name="connsiteX3" fmla="*/ 749300 w 1508042"/>
              <a:gd name="connsiteY3" fmla="*/ 1133612 h 1133612"/>
              <a:gd name="connsiteX4" fmla="*/ 0 w 1508042"/>
              <a:gd name="connsiteY4" fmla="*/ 28712 h 1133612"/>
              <a:gd name="connsiteX0" fmla="*/ 0 w 1448377"/>
              <a:gd name="connsiteY0" fmla="*/ 33239 h 1138139"/>
              <a:gd name="connsiteX1" fmla="*/ 1357078 w 1448377"/>
              <a:gd name="connsiteY1" fmla="*/ 30054 h 1138139"/>
              <a:gd name="connsiteX2" fmla="*/ 1406572 w 1448377"/>
              <a:gd name="connsiteY2" fmla="*/ 109474 h 1138139"/>
              <a:gd name="connsiteX3" fmla="*/ 749300 w 1448377"/>
              <a:gd name="connsiteY3" fmla="*/ 1138139 h 1138139"/>
              <a:gd name="connsiteX4" fmla="*/ 0 w 1448377"/>
              <a:gd name="connsiteY4" fmla="*/ 33239 h 1138139"/>
              <a:gd name="connsiteX0" fmla="*/ 0 w 1424530"/>
              <a:gd name="connsiteY0" fmla="*/ 3216 h 1108116"/>
              <a:gd name="connsiteX1" fmla="*/ 1357078 w 1424530"/>
              <a:gd name="connsiteY1" fmla="*/ 31 h 1108116"/>
              <a:gd name="connsiteX2" fmla="*/ 1406572 w 1424530"/>
              <a:gd name="connsiteY2" fmla="*/ 79451 h 1108116"/>
              <a:gd name="connsiteX3" fmla="*/ 749300 w 1424530"/>
              <a:gd name="connsiteY3" fmla="*/ 1108116 h 1108116"/>
              <a:gd name="connsiteX4" fmla="*/ 0 w 1424530"/>
              <a:gd name="connsiteY4" fmla="*/ 3216 h 1108116"/>
              <a:gd name="connsiteX0" fmla="*/ 0 w 1488689"/>
              <a:gd name="connsiteY0" fmla="*/ 32418 h 1137318"/>
              <a:gd name="connsiteX1" fmla="*/ 1357078 w 1488689"/>
              <a:gd name="connsiteY1" fmla="*/ 29233 h 1137318"/>
              <a:gd name="connsiteX2" fmla="*/ 1446168 w 1488689"/>
              <a:gd name="connsiteY2" fmla="*/ 20409 h 1137318"/>
              <a:gd name="connsiteX3" fmla="*/ 1406572 w 1488689"/>
              <a:gd name="connsiteY3" fmla="*/ 108653 h 1137318"/>
              <a:gd name="connsiteX4" fmla="*/ 749300 w 1488689"/>
              <a:gd name="connsiteY4" fmla="*/ 1137318 h 1137318"/>
              <a:gd name="connsiteX5" fmla="*/ 0 w 1488689"/>
              <a:gd name="connsiteY5" fmla="*/ 32418 h 1137318"/>
              <a:gd name="connsiteX0" fmla="*/ 0 w 1471203"/>
              <a:gd name="connsiteY0" fmla="*/ 32418 h 1137318"/>
              <a:gd name="connsiteX1" fmla="*/ 1357078 w 1471203"/>
              <a:gd name="connsiteY1" fmla="*/ 29233 h 1137318"/>
              <a:gd name="connsiteX2" fmla="*/ 1396673 w 1471203"/>
              <a:gd name="connsiteY2" fmla="*/ 20409 h 1137318"/>
              <a:gd name="connsiteX3" fmla="*/ 1406572 w 1471203"/>
              <a:gd name="connsiteY3" fmla="*/ 108653 h 1137318"/>
              <a:gd name="connsiteX4" fmla="*/ 749300 w 1471203"/>
              <a:gd name="connsiteY4" fmla="*/ 1137318 h 1137318"/>
              <a:gd name="connsiteX5" fmla="*/ 0 w 1471203"/>
              <a:gd name="connsiteY5" fmla="*/ 32418 h 1137318"/>
              <a:gd name="connsiteX0" fmla="*/ 0 w 1471202"/>
              <a:gd name="connsiteY0" fmla="*/ 37178 h 1142078"/>
              <a:gd name="connsiteX1" fmla="*/ 1357078 w 1471202"/>
              <a:gd name="connsiteY1" fmla="*/ 33993 h 1142078"/>
              <a:gd name="connsiteX2" fmla="*/ 1396673 w 1471202"/>
              <a:gd name="connsiteY2" fmla="*/ 25169 h 1142078"/>
              <a:gd name="connsiteX3" fmla="*/ 1401623 w 1471202"/>
              <a:gd name="connsiteY3" fmla="*/ 16344 h 1142078"/>
              <a:gd name="connsiteX4" fmla="*/ 1406572 w 1471202"/>
              <a:gd name="connsiteY4" fmla="*/ 113413 h 1142078"/>
              <a:gd name="connsiteX5" fmla="*/ 749300 w 1471202"/>
              <a:gd name="connsiteY5" fmla="*/ 1142078 h 1142078"/>
              <a:gd name="connsiteX6" fmla="*/ 0 w 1471202"/>
              <a:gd name="connsiteY6" fmla="*/ 37178 h 1142078"/>
              <a:gd name="connsiteX0" fmla="*/ 0 w 1471202"/>
              <a:gd name="connsiteY0" fmla="*/ 33001 h 1137901"/>
              <a:gd name="connsiteX1" fmla="*/ 1357078 w 1471202"/>
              <a:gd name="connsiteY1" fmla="*/ 29816 h 1137901"/>
              <a:gd name="connsiteX2" fmla="*/ 1396673 w 1471202"/>
              <a:gd name="connsiteY2" fmla="*/ 20992 h 1137901"/>
              <a:gd name="connsiteX3" fmla="*/ 1406572 w 1471202"/>
              <a:gd name="connsiteY3" fmla="*/ 109236 h 1137901"/>
              <a:gd name="connsiteX4" fmla="*/ 749300 w 1471202"/>
              <a:gd name="connsiteY4" fmla="*/ 1137901 h 1137901"/>
              <a:gd name="connsiteX5" fmla="*/ 0 w 1471202"/>
              <a:gd name="connsiteY5" fmla="*/ 33001 h 1137901"/>
              <a:gd name="connsiteX0" fmla="*/ 0 w 1508041"/>
              <a:gd name="connsiteY0" fmla="*/ 28713 h 1133613"/>
              <a:gd name="connsiteX1" fmla="*/ 1357078 w 1508041"/>
              <a:gd name="connsiteY1" fmla="*/ 25528 h 1133613"/>
              <a:gd name="connsiteX2" fmla="*/ 1406572 w 1508041"/>
              <a:gd name="connsiteY2" fmla="*/ 104948 h 1133613"/>
              <a:gd name="connsiteX3" fmla="*/ 749300 w 1508041"/>
              <a:gd name="connsiteY3" fmla="*/ 1133613 h 1133613"/>
              <a:gd name="connsiteX4" fmla="*/ 0 w 1508041"/>
              <a:gd name="connsiteY4" fmla="*/ 28713 h 1133613"/>
              <a:gd name="connsiteX0" fmla="*/ 0 w 1525897"/>
              <a:gd name="connsiteY0" fmla="*/ 25810 h 1130710"/>
              <a:gd name="connsiteX1" fmla="*/ 1357078 w 1525897"/>
              <a:gd name="connsiteY1" fmla="*/ 22625 h 1130710"/>
              <a:gd name="connsiteX2" fmla="*/ 1406572 w 1525897"/>
              <a:gd name="connsiteY2" fmla="*/ 102045 h 1130710"/>
              <a:gd name="connsiteX3" fmla="*/ 749300 w 1525897"/>
              <a:gd name="connsiteY3" fmla="*/ 1130710 h 1130710"/>
              <a:gd name="connsiteX4" fmla="*/ 0 w 1525897"/>
              <a:gd name="connsiteY4" fmla="*/ 25810 h 1130710"/>
              <a:gd name="connsiteX0" fmla="*/ 0 w 1510095"/>
              <a:gd name="connsiteY0" fmla="*/ 3185 h 1108085"/>
              <a:gd name="connsiteX1" fmla="*/ 1357078 w 1510095"/>
              <a:gd name="connsiteY1" fmla="*/ 0 h 1108085"/>
              <a:gd name="connsiteX2" fmla="*/ 1406572 w 1510095"/>
              <a:gd name="connsiteY2" fmla="*/ 79420 h 1108085"/>
              <a:gd name="connsiteX3" fmla="*/ 749300 w 1510095"/>
              <a:gd name="connsiteY3" fmla="*/ 1108085 h 1108085"/>
              <a:gd name="connsiteX4" fmla="*/ 0 w 1510095"/>
              <a:gd name="connsiteY4" fmla="*/ 3185 h 1108085"/>
              <a:gd name="connsiteX0" fmla="*/ 0 w 1501407"/>
              <a:gd name="connsiteY0" fmla="*/ 3185 h 1108085"/>
              <a:gd name="connsiteX1" fmla="*/ 1357078 w 1501407"/>
              <a:gd name="connsiteY1" fmla="*/ 0 h 1108085"/>
              <a:gd name="connsiteX2" fmla="*/ 1406572 w 1501407"/>
              <a:gd name="connsiteY2" fmla="*/ 79420 h 1108085"/>
              <a:gd name="connsiteX3" fmla="*/ 749300 w 1501407"/>
              <a:gd name="connsiteY3" fmla="*/ 1108085 h 1108085"/>
              <a:gd name="connsiteX4" fmla="*/ 0 w 1501407"/>
              <a:gd name="connsiteY4" fmla="*/ 3185 h 1108085"/>
              <a:gd name="connsiteX0" fmla="*/ 0 w 1423472"/>
              <a:gd name="connsiteY0" fmla="*/ 3185 h 1108085"/>
              <a:gd name="connsiteX1" fmla="*/ 1357078 w 1423472"/>
              <a:gd name="connsiteY1" fmla="*/ 0 h 1108085"/>
              <a:gd name="connsiteX2" fmla="*/ 1406572 w 1423472"/>
              <a:gd name="connsiteY2" fmla="*/ 79420 h 1108085"/>
              <a:gd name="connsiteX3" fmla="*/ 749300 w 1423472"/>
              <a:gd name="connsiteY3" fmla="*/ 1108085 h 1108085"/>
              <a:gd name="connsiteX4" fmla="*/ 0 w 1423472"/>
              <a:gd name="connsiteY4" fmla="*/ 3185 h 1108085"/>
              <a:gd name="connsiteX0" fmla="*/ 0 w 1451586"/>
              <a:gd name="connsiteY0" fmla="*/ 3185 h 1108085"/>
              <a:gd name="connsiteX1" fmla="*/ 1357078 w 1451586"/>
              <a:gd name="connsiteY1" fmla="*/ 0 h 1108085"/>
              <a:gd name="connsiteX2" fmla="*/ 1406572 w 1451586"/>
              <a:gd name="connsiteY2" fmla="*/ 79420 h 1108085"/>
              <a:gd name="connsiteX3" fmla="*/ 749300 w 1451586"/>
              <a:gd name="connsiteY3" fmla="*/ 1108085 h 1108085"/>
              <a:gd name="connsiteX4" fmla="*/ 0 w 1451586"/>
              <a:gd name="connsiteY4" fmla="*/ 3185 h 1108085"/>
              <a:gd name="connsiteX0" fmla="*/ 0 w 1429872"/>
              <a:gd name="connsiteY0" fmla="*/ 3185 h 1108085"/>
              <a:gd name="connsiteX1" fmla="*/ 1357078 w 1429872"/>
              <a:gd name="connsiteY1" fmla="*/ 0 h 1108085"/>
              <a:gd name="connsiteX2" fmla="*/ 1406572 w 1429872"/>
              <a:gd name="connsiteY2" fmla="*/ 79420 h 1108085"/>
              <a:gd name="connsiteX3" fmla="*/ 749300 w 1429872"/>
              <a:gd name="connsiteY3" fmla="*/ 1108085 h 1108085"/>
              <a:gd name="connsiteX4" fmla="*/ 0 w 1429872"/>
              <a:gd name="connsiteY4" fmla="*/ 3185 h 1108085"/>
              <a:gd name="connsiteX0" fmla="*/ 0 w 1434347"/>
              <a:gd name="connsiteY0" fmla="*/ 3749 h 1108649"/>
              <a:gd name="connsiteX1" fmla="*/ 1357078 w 1434347"/>
              <a:gd name="connsiteY1" fmla="*/ 564 h 1108649"/>
              <a:gd name="connsiteX2" fmla="*/ 1406572 w 1434347"/>
              <a:gd name="connsiteY2" fmla="*/ 79984 h 1108649"/>
              <a:gd name="connsiteX3" fmla="*/ 749300 w 1434347"/>
              <a:gd name="connsiteY3" fmla="*/ 1108649 h 1108649"/>
              <a:gd name="connsiteX4" fmla="*/ 0 w 1434347"/>
              <a:gd name="connsiteY4" fmla="*/ 3749 h 1108649"/>
              <a:gd name="connsiteX0" fmla="*/ 0 w 1434347"/>
              <a:gd name="connsiteY0" fmla="*/ 3749 h 1108649"/>
              <a:gd name="connsiteX1" fmla="*/ 1357078 w 1434347"/>
              <a:gd name="connsiteY1" fmla="*/ 564 h 1108649"/>
              <a:gd name="connsiteX2" fmla="*/ 1406572 w 1434347"/>
              <a:gd name="connsiteY2" fmla="*/ 79984 h 1108649"/>
              <a:gd name="connsiteX3" fmla="*/ 749300 w 1434347"/>
              <a:gd name="connsiteY3" fmla="*/ 1108649 h 1108649"/>
              <a:gd name="connsiteX4" fmla="*/ 45475 w 1434347"/>
              <a:gd name="connsiteY4" fmla="*/ 62336 h 1108649"/>
              <a:gd name="connsiteX5" fmla="*/ 0 w 1434347"/>
              <a:gd name="connsiteY5" fmla="*/ 3749 h 1108649"/>
              <a:gd name="connsiteX0" fmla="*/ 0 w 1434347"/>
              <a:gd name="connsiteY0" fmla="*/ 3749 h 1108649"/>
              <a:gd name="connsiteX1" fmla="*/ 109818 w 1434347"/>
              <a:gd name="connsiteY1" fmla="*/ 564 h 1108649"/>
              <a:gd name="connsiteX2" fmla="*/ 1357078 w 1434347"/>
              <a:gd name="connsiteY2" fmla="*/ 564 h 1108649"/>
              <a:gd name="connsiteX3" fmla="*/ 1406572 w 1434347"/>
              <a:gd name="connsiteY3" fmla="*/ 79984 h 1108649"/>
              <a:gd name="connsiteX4" fmla="*/ 749300 w 1434347"/>
              <a:gd name="connsiteY4" fmla="*/ 1108649 h 1108649"/>
              <a:gd name="connsiteX5" fmla="*/ 45475 w 1434347"/>
              <a:gd name="connsiteY5" fmla="*/ 62336 h 1108649"/>
              <a:gd name="connsiteX6" fmla="*/ 0 w 1434347"/>
              <a:gd name="connsiteY6" fmla="*/ 3749 h 1108649"/>
              <a:gd name="connsiteX0" fmla="*/ 0 w 1434347"/>
              <a:gd name="connsiteY0" fmla="*/ 3749 h 1108649"/>
              <a:gd name="connsiteX1" fmla="*/ 109818 w 1434347"/>
              <a:gd name="connsiteY1" fmla="*/ 564 h 1108649"/>
              <a:gd name="connsiteX2" fmla="*/ 1357078 w 1434347"/>
              <a:gd name="connsiteY2" fmla="*/ 564 h 1108649"/>
              <a:gd name="connsiteX3" fmla="*/ 1406572 w 1434347"/>
              <a:gd name="connsiteY3" fmla="*/ 79984 h 1108649"/>
              <a:gd name="connsiteX4" fmla="*/ 749300 w 1434347"/>
              <a:gd name="connsiteY4" fmla="*/ 1108649 h 1108649"/>
              <a:gd name="connsiteX5" fmla="*/ 688903 w 1434347"/>
              <a:gd name="connsiteY5" fmla="*/ 1006554 h 1108649"/>
              <a:gd name="connsiteX6" fmla="*/ 45475 w 1434347"/>
              <a:gd name="connsiteY6" fmla="*/ 62336 h 1108649"/>
              <a:gd name="connsiteX7" fmla="*/ 0 w 1434347"/>
              <a:gd name="connsiteY7" fmla="*/ 3749 h 1108649"/>
              <a:gd name="connsiteX0" fmla="*/ 0 w 1434347"/>
              <a:gd name="connsiteY0" fmla="*/ 3749 h 1108649"/>
              <a:gd name="connsiteX1" fmla="*/ 109818 w 1434347"/>
              <a:gd name="connsiteY1" fmla="*/ 564 h 1108649"/>
              <a:gd name="connsiteX2" fmla="*/ 1357078 w 1434347"/>
              <a:gd name="connsiteY2" fmla="*/ 564 h 1108649"/>
              <a:gd name="connsiteX3" fmla="*/ 1406572 w 1434347"/>
              <a:gd name="connsiteY3" fmla="*/ 79984 h 1108649"/>
              <a:gd name="connsiteX4" fmla="*/ 812639 w 1434347"/>
              <a:gd name="connsiteY4" fmla="*/ 1010966 h 1108649"/>
              <a:gd name="connsiteX5" fmla="*/ 749300 w 1434347"/>
              <a:gd name="connsiteY5" fmla="*/ 1108649 h 1108649"/>
              <a:gd name="connsiteX6" fmla="*/ 688903 w 1434347"/>
              <a:gd name="connsiteY6" fmla="*/ 1006554 h 1108649"/>
              <a:gd name="connsiteX7" fmla="*/ 45475 w 1434347"/>
              <a:gd name="connsiteY7" fmla="*/ 62336 h 1108649"/>
              <a:gd name="connsiteX8" fmla="*/ 0 w 1434347"/>
              <a:gd name="connsiteY8" fmla="*/ 3749 h 1108649"/>
              <a:gd name="connsiteX0" fmla="*/ 0 w 1388872"/>
              <a:gd name="connsiteY0" fmla="*/ 62336 h 1108649"/>
              <a:gd name="connsiteX1" fmla="*/ 64343 w 1388872"/>
              <a:gd name="connsiteY1" fmla="*/ 564 h 1108649"/>
              <a:gd name="connsiteX2" fmla="*/ 1311603 w 1388872"/>
              <a:gd name="connsiteY2" fmla="*/ 564 h 1108649"/>
              <a:gd name="connsiteX3" fmla="*/ 1361097 w 1388872"/>
              <a:gd name="connsiteY3" fmla="*/ 79984 h 1108649"/>
              <a:gd name="connsiteX4" fmla="*/ 767164 w 1388872"/>
              <a:gd name="connsiteY4" fmla="*/ 1010966 h 1108649"/>
              <a:gd name="connsiteX5" fmla="*/ 703825 w 1388872"/>
              <a:gd name="connsiteY5" fmla="*/ 1108649 h 1108649"/>
              <a:gd name="connsiteX6" fmla="*/ 643428 w 1388872"/>
              <a:gd name="connsiteY6" fmla="*/ 1006554 h 1108649"/>
              <a:gd name="connsiteX7" fmla="*/ 0 w 1388872"/>
              <a:gd name="connsiteY7" fmla="*/ 62336 h 1108649"/>
              <a:gd name="connsiteX0" fmla="*/ 0 w 1388872"/>
              <a:gd name="connsiteY0" fmla="*/ 62336 h 1010966"/>
              <a:gd name="connsiteX1" fmla="*/ 64343 w 1388872"/>
              <a:gd name="connsiteY1" fmla="*/ 564 h 1010966"/>
              <a:gd name="connsiteX2" fmla="*/ 1311603 w 1388872"/>
              <a:gd name="connsiteY2" fmla="*/ 564 h 1010966"/>
              <a:gd name="connsiteX3" fmla="*/ 1361097 w 1388872"/>
              <a:gd name="connsiteY3" fmla="*/ 79984 h 1010966"/>
              <a:gd name="connsiteX4" fmla="*/ 767164 w 1388872"/>
              <a:gd name="connsiteY4" fmla="*/ 1010966 h 1010966"/>
              <a:gd name="connsiteX5" fmla="*/ 643428 w 1388872"/>
              <a:gd name="connsiteY5" fmla="*/ 1006554 h 1010966"/>
              <a:gd name="connsiteX6" fmla="*/ 0 w 1388872"/>
              <a:gd name="connsiteY6" fmla="*/ 62336 h 1010966"/>
              <a:gd name="connsiteX0" fmla="*/ 86009 w 1474881"/>
              <a:gd name="connsiteY0" fmla="*/ 91461 h 1040091"/>
              <a:gd name="connsiteX1" fmla="*/ 150352 w 1474881"/>
              <a:gd name="connsiteY1" fmla="*/ 29689 h 1040091"/>
              <a:gd name="connsiteX2" fmla="*/ 1397612 w 1474881"/>
              <a:gd name="connsiteY2" fmla="*/ 29689 h 1040091"/>
              <a:gd name="connsiteX3" fmla="*/ 1447106 w 1474881"/>
              <a:gd name="connsiteY3" fmla="*/ 109109 h 1040091"/>
              <a:gd name="connsiteX4" fmla="*/ 853173 w 1474881"/>
              <a:gd name="connsiteY4" fmla="*/ 1040091 h 1040091"/>
              <a:gd name="connsiteX5" fmla="*/ 729437 w 1474881"/>
              <a:gd name="connsiteY5" fmla="*/ 1035679 h 1040091"/>
              <a:gd name="connsiteX6" fmla="*/ 86009 w 1474881"/>
              <a:gd name="connsiteY6" fmla="*/ 91461 h 1040091"/>
              <a:gd name="connsiteX0" fmla="*/ 86009 w 1474881"/>
              <a:gd name="connsiteY0" fmla="*/ 91461 h 1155092"/>
              <a:gd name="connsiteX1" fmla="*/ 150352 w 1474881"/>
              <a:gd name="connsiteY1" fmla="*/ 29689 h 1155092"/>
              <a:gd name="connsiteX2" fmla="*/ 1397612 w 1474881"/>
              <a:gd name="connsiteY2" fmla="*/ 29689 h 1155092"/>
              <a:gd name="connsiteX3" fmla="*/ 1447106 w 1474881"/>
              <a:gd name="connsiteY3" fmla="*/ 109109 h 1155092"/>
              <a:gd name="connsiteX4" fmla="*/ 853173 w 1474881"/>
              <a:gd name="connsiteY4" fmla="*/ 1040091 h 1155092"/>
              <a:gd name="connsiteX5" fmla="*/ 729437 w 1474881"/>
              <a:gd name="connsiteY5" fmla="*/ 1035679 h 1155092"/>
              <a:gd name="connsiteX6" fmla="*/ 86009 w 1474881"/>
              <a:gd name="connsiteY6" fmla="*/ 91461 h 1155092"/>
              <a:gd name="connsiteX0" fmla="*/ 58217 w 1447089"/>
              <a:gd name="connsiteY0" fmla="*/ 62337 h 1125968"/>
              <a:gd name="connsiteX1" fmla="*/ 122560 w 1447089"/>
              <a:gd name="connsiteY1" fmla="*/ 565 h 1125968"/>
              <a:gd name="connsiteX2" fmla="*/ 1369820 w 1447089"/>
              <a:gd name="connsiteY2" fmla="*/ 565 h 1125968"/>
              <a:gd name="connsiteX3" fmla="*/ 1419314 w 1447089"/>
              <a:gd name="connsiteY3" fmla="*/ 79985 h 1125968"/>
              <a:gd name="connsiteX4" fmla="*/ 825381 w 1447089"/>
              <a:gd name="connsiteY4" fmla="*/ 1010967 h 1125968"/>
              <a:gd name="connsiteX5" fmla="*/ 701645 w 1447089"/>
              <a:gd name="connsiteY5" fmla="*/ 1006555 h 1125968"/>
              <a:gd name="connsiteX6" fmla="*/ 58217 w 1447089"/>
              <a:gd name="connsiteY6" fmla="*/ 62337 h 1125968"/>
              <a:gd name="connsiteX0" fmla="*/ 12270 w 1401142"/>
              <a:gd name="connsiteY0" fmla="*/ 65372 h 1129003"/>
              <a:gd name="connsiteX1" fmla="*/ 76613 w 1401142"/>
              <a:gd name="connsiteY1" fmla="*/ 3600 h 1129003"/>
              <a:gd name="connsiteX2" fmla="*/ 1323873 w 1401142"/>
              <a:gd name="connsiteY2" fmla="*/ 3600 h 1129003"/>
              <a:gd name="connsiteX3" fmla="*/ 1373367 w 1401142"/>
              <a:gd name="connsiteY3" fmla="*/ 83020 h 1129003"/>
              <a:gd name="connsiteX4" fmla="*/ 779434 w 1401142"/>
              <a:gd name="connsiteY4" fmla="*/ 1014002 h 1129003"/>
              <a:gd name="connsiteX5" fmla="*/ 655698 w 1401142"/>
              <a:gd name="connsiteY5" fmla="*/ 1009590 h 1129003"/>
              <a:gd name="connsiteX6" fmla="*/ 12270 w 1401142"/>
              <a:gd name="connsiteY6" fmla="*/ 65372 h 1129003"/>
              <a:gd name="connsiteX0" fmla="*/ 19678 w 1408550"/>
              <a:gd name="connsiteY0" fmla="*/ 65372 h 1129003"/>
              <a:gd name="connsiteX1" fmla="*/ 84021 w 1408550"/>
              <a:gd name="connsiteY1" fmla="*/ 3600 h 1129003"/>
              <a:gd name="connsiteX2" fmla="*/ 1331281 w 1408550"/>
              <a:gd name="connsiteY2" fmla="*/ 3600 h 1129003"/>
              <a:gd name="connsiteX3" fmla="*/ 1380775 w 1408550"/>
              <a:gd name="connsiteY3" fmla="*/ 83020 h 1129003"/>
              <a:gd name="connsiteX4" fmla="*/ 786842 w 1408550"/>
              <a:gd name="connsiteY4" fmla="*/ 1014002 h 1129003"/>
              <a:gd name="connsiteX5" fmla="*/ 663106 w 1408550"/>
              <a:gd name="connsiteY5" fmla="*/ 1009590 h 1129003"/>
              <a:gd name="connsiteX6" fmla="*/ 19678 w 1408550"/>
              <a:gd name="connsiteY6" fmla="*/ 65372 h 1129003"/>
              <a:gd name="connsiteX0" fmla="*/ 27931 w 1416803"/>
              <a:gd name="connsiteY0" fmla="*/ 64981 h 1128612"/>
              <a:gd name="connsiteX1" fmla="*/ 92274 w 1416803"/>
              <a:gd name="connsiteY1" fmla="*/ 3209 h 1128612"/>
              <a:gd name="connsiteX2" fmla="*/ 1339534 w 1416803"/>
              <a:gd name="connsiteY2" fmla="*/ 3209 h 1128612"/>
              <a:gd name="connsiteX3" fmla="*/ 1389028 w 1416803"/>
              <a:gd name="connsiteY3" fmla="*/ 82629 h 1128612"/>
              <a:gd name="connsiteX4" fmla="*/ 795095 w 1416803"/>
              <a:gd name="connsiteY4" fmla="*/ 1013611 h 1128612"/>
              <a:gd name="connsiteX5" fmla="*/ 671359 w 1416803"/>
              <a:gd name="connsiteY5" fmla="*/ 1009199 h 1128612"/>
              <a:gd name="connsiteX6" fmla="*/ 27931 w 1416803"/>
              <a:gd name="connsiteY6" fmla="*/ 64981 h 1128612"/>
              <a:gd name="connsiteX0" fmla="*/ 27931 w 1416803"/>
              <a:gd name="connsiteY0" fmla="*/ 64981 h 1108074"/>
              <a:gd name="connsiteX1" fmla="*/ 92274 w 1416803"/>
              <a:gd name="connsiteY1" fmla="*/ 3209 h 1108074"/>
              <a:gd name="connsiteX2" fmla="*/ 1339534 w 1416803"/>
              <a:gd name="connsiteY2" fmla="*/ 3209 h 1108074"/>
              <a:gd name="connsiteX3" fmla="*/ 1389028 w 1416803"/>
              <a:gd name="connsiteY3" fmla="*/ 82629 h 1108074"/>
              <a:gd name="connsiteX4" fmla="*/ 795095 w 1416803"/>
              <a:gd name="connsiteY4" fmla="*/ 1013611 h 1108074"/>
              <a:gd name="connsiteX5" fmla="*/ 671359 w 1416803"/>
              <a:gd name="connsiteY5" fmla="*/ 1009199 h 1108074"/>
              <a:gd name="connsiteX6" fmla="*/ 27931 w 1416803"/>
              <a:gd name="connsiteY6" fmla="*/ 64981 h 1108074"/>
              <a:gd name="connsiteX0" fmla="*/ 27931 w 1416803"/>
              <a:gd name="connsiteY0" fmla="*/ 64981 h 1082373"/>
              <a:gd name="connsiteX1" fmla="*/ 92274 w 1416803"/>
              <a:gd name="connsiteY1" fmla="*/ 3209 h 1082373"/>
              <a:gd name="connsiteX2" fmla="*/ 1339534 w 1416803"/>
              <a:gd name="connsiteY2" fmla="*/ 3209 h 1082373"/>
              <a:gd name="connsiteX3" fmla="*/ 1389028 w 1416803"/>
              <a:gd name="connsiteY3" fmla="*/ 82629 h 1082373"/>
              <a:gd name="connsiteX4" fmla="*/ 795095 w 1416803"/>
              <a:gd name="connsiteY4" fmla="*/ 1013611 h 1082373"/>
              <a:gd name="connsiteX5" fmla="*/ 671359 w 1416803"/>
              <a:gd name="connsiteY5" fmla="*/ 1009199 h 1082373"/>
              <a:gd name="connsiteX6" fmla="*/ 27931 w 1416803"/>
              <a:gd name="connsiteY6" fmla="*/ 64981 h 1082373"/>
              <a:gd name="connsiteX0" fmla="*/ 27931 w 1416803"/>
              <a:gd name="connsiteY0" fmla="*/ 64981 h 1073268"/>
              <a:gd name="connsiteX1" fmla="*/ 92274 w 1416803"/>
              <a:gd name="connsiteY1" fmla="*/ 3209 h 1073268"/>
              <a:gd name="connsiteX2" fmla="*/ 1339534 w 1416803"/>
              <a:gd name="connsiteY2" fmla="*/ 3209 h 1073268"/>
              <a:gd name="connsiteX3" fmla="*/ 1389028 w 1416803"/>
              <a:gd name="connsiteY3" fmla="*/ 82629 h 1073268"/>
              <a:gd name="connsiteX4" fmla="*/ 795095 w 1416803"/>
              <a:gd name="connsiteY4" fmla="*/ 1013611 h 1073268"/>
              <a:gd name="connsiteX5" fmla="*/ 671359 w 1416803"/>
              <a:gd name="connsiteY5" fmla="*/ 1009199 h 1073268"/>
              <a:gd name="connsiteX6" fmla="*/ 27931 w 1416803"/>
              <a:gd name="connsiteY6" fmla="*/ 64981 h 1073268"/>
              <a:gd name="connsiteX0" fmla="*/ 27931 w 1416803"/>
              <a:gd name="connsiteY0" fmla="*/ 64981 h 1062555"/>
              <a:gd name="connsiteX1" fmla="*/ 92274 w 1416803"/>
              <a:gd name="connsiteY1" fmla="*/ 3209 h 1062555"/>
              <a:gd name="connsiteX2" fmla="*/ 1339534 w 1416803"/>
              <a:gd name="connsiteY2" fmla="*/ 3209 h 1062555"/>
              <a:gd name="connsiteX3" fmla="*/ 1389028 w 1416803"/>
              <a:gd name="connsiteY3" fmla="*/ 82629 h 1062555"/>
              <a:gd name="connsiteX4" fmla="*/ 795095 w 1416803"/>
              <a:gd name="connsiteY4" fmla="*/ 1013611 h 1062555"/>
              <a:gd name="connsiteX5" fmla="*/ 671359 w 1416803"/>
              <a:gd name="connsiteY5" fmla="*/ 1009199 h 1062555"/>
              <a:gd name="connsiteX6" fmla="*/ 27931 w 1416803"/>
              <a:gd name="connsiteY6" fmla="*/ 64981 h 1062555"/>
              <a:gd name="connsiteX0" fmla="*/ 27931 w 1416803"/>
              <a:gd name="connsiteY0" fmla="*/ 64981 h 1062555"/>
              <a:gd name="connsiteX1" fmla="*/ 92274 w 1416803"/>
              <a:gd name="connsiteY1" fmla="*/ 3209 h 1062555"/>
              <a:gd name="connsiteX2" fmla="*/ 1339534 w 1416803"/>
              <a:gd name="connsiteY2" fmla="*/ 3209 h 1062555"/>
              <a:gd name="connsiteX3" fmla="*/ 1389028 w 1416803"/>
              <a:gd name="connsiteY3" fmla="*/ 82629 h 1062555"/>
              <a:gd name="connsiteX4" fmla="*/ 795095 w 1416803"/>
              <a:gd name="connsiteY4" fmla="*/ 1013611 h 1062555"/>
              <a:gd name="connsiteX5" fmla="*/ 671359 w 1416803"/>
              <a:gd name="connsiteY5" fmla="*/ 1009199 h 1062555"/>
              <a:gd name="connsiteX6" fmla="*/ 27931 w 1416803"/>
              <a:gd name="connsiteY6" fmla="*/ 64981 h 106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803" h="1062555">
                <a:moveTo>
                  <a:pt x="27931" y="64981"/>
                </a:moveTo>
                <a:cubicBezTo>
                  <a:pt x="-9190" y="12035"/>
                  <a:pt x="-27338" y="-8557"/>
                  <a:pt x="92274" y="3209"/>
                </a:cubicBezTo>
                <a:lnTo>
                  <a:pt x="1339534" y="3209"/>
                </a:lnTo>
                <a:cubicBezTo>
                  <a:pt x="1440329" y="-1735"/>
                  <a:pt x="1425982" y="25904"/>
                  <a:pt x="1389028" y="82629"/>
                </a:cubicBezTo>
                <a:lnTo>
                  <a:pt x="795095" y="1013611"/>
                </a:lnTo>
                <a:cubicBezTo>
                  <a:pt x="754675" y="1084207"/>
                  <a:pt x="724978" y="1074647"/>
                  <a:pt x="671359" y="1009199"/>
                </a:cubicBezTo>
                <a:lnTo>
                  <a:pt x="27931" y="6498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b="1" dirty="0" err="1" smtClean="0">
                <a:solidFill>
                  <a:schemeClr val="tx1"/>
                </a:solidFill>
              </a:rPr>
              <a:t>DLgs</a:t>
            </a:r>
            <a:r>
              <a:rPr lang="it-IT" b="1" dirty="0" smtClean="0">
                <a:solidFill>
                  <a:schemeClr val="tx1"/>
                </a:solidFill>
              </a:rPr>
              <a:t> 75/2010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52536" y="44624"/>
            <a:ext cx="9289032" cy="151216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it-IT" sz="4000" b="1" dirty="0" smtClean="0">
                <a:solidFill>
                  <a:prstClr val="white"/>
                </a:solidFill>
              </a:rPr>
              <a:t>OBIETTIVO OPERATIVO 3</a:t>
            </a:r>
            <a:br>
              <a:rPr lang="it-IT" sz="4000" b="1" dirty="0" smtClean="0">
                <a:solidFill>
                  <a:prstClr val="white"/>
                </a:solidFill>
              </a:rPr>
            </a:br>
            <a:r>
              <a:rPr lang="it-IT" sz="2000" b="1" dirty="0">
                <a:solidFill>
                  <a:schemeClr val="bg1"/>
                </a:solidFill>
              </a:rPr>
              <a:t>RICERCA DELLE CONDIZIONI OTTIMALI </a:t>
            </a:r>
            <a:r>
              <a:rPr lang="it-IT" sz="2000" b="1" dirty="0" smtClean="0">
                <a:solidFill>
                  <a:schemeClr val="bg1"/>
                </a:solidFill>
              </a:rPr>
              <a:t>PER IL </a:t>
            </a:r>
            <a:r>
              <a:rPr lang="it-IT" sz="2000" b="1" dirty="0">
                <a:solidFill>
                  <a:schemeClr val="bg1"/>
                </a:solidFill>
              </a:rPr>
              <a:t>RECUPERO DI MATERIA</a:t>
            </a:r>
            <a:endParaRPr lang="it-IT" sz="4000" dirty="0"/>
          </a:p>
        </p:txBody>
      </p:sp>
      <p:sp>
        <p:nvSpPr>
          <p:cNvPr id="8" name="Rettangolo arrotondato 7"/>
          <p:cNvSpPr/>
          <p:nvPr/>
        </p:nvSpPr>
        <p:spPr>
          <a:xfrm>
            <a:off x="3293856" y="1455575"/>
            <a:ext cx="2502280" cy="72008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DIGESTATO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95536" y="2852936"/>
            <a:ext cx="2016224" cy="6886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0070C0"/>
                </a:solidFill>
              </a:rPr>
              <a:t>STABILIZZAZIONE AEROBICA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527884" y="2852936"/>
            <a:ext cx="2016224" cy="6886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FF66"/>
                </a:solidFill>
              </a:rPr>
              <a:t>USO AGRONOMICO</a:t>
            </a:r>
            <a:endParaRPr lang="it-IT" b="1" dirty="0">
              <a:solidFill>
                <a:srgbClr val="FFFF66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300192" y="2852936"/>
            <a:ext cx="2232248" cy="6886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CENERI PIROGASSIFICAZIONE</a:t>
            </a:r>
            <a:endParaRPr lang="it-IT" b="1" dirty="0"/>
          </a:p>
        </p:txBody>
      </p:sp>
      <p:cxnSp>
        <p:nvCxnSpPr>
          <p:cNvPr id="18" name="Connettore 4 17"/>
          <p:cNvCxnSpPr>
            <a:stCxn id="8" idx="3"/>
            <a:endCxn id="11" idx="0"/>
          </p:cNvCxnSpPr>
          <p:nvPr/>
        </p:nvCxnSpPr>
        <p:spPr>
          <a:xfrm>
            <a:off x="5796136" y="1815615"/>
            <a:ext cx="1620180" cy="1037321"/>
          </a:xfrm>
          <a:prstGeom prst="bentConnector2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4 19"/>
          <p:cNvCxnSpPr>
            <a:stCxn id="8" idx="1"/>
            <a:endCxn id="9" idx="0"/>
          </p:cNvCxnSpPr>
          <p:nvPr/>
        </p:nvCxnSpPr>
        <p:spPr>
          <a:xfrm rot="10800000" flipV="1">
            <a:off x="1403648" y="1815614"/>
            <a:ext cx="1890208" cy="1037321"/>
          </a:xfrm>
          <a:prstGeom prst="bent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8" idx="2"/>
            <a:endCxn id="10" idx="0"/>
          </p:cNvCxnSpPr>
          <p:nvPr/>
        </p:nvCxnSpPr>
        <p:spPr>
          <a:xfrm flipH="1">
            <a:off x="4535996" y="2175655"/>
            <a:ext cx="9000" cy="677281"/>
          </a:xfrm>
          <a:prstGeom prst="straightConnector1">
            <a:avLst/>
          </a:prstGeom>
          <a:ln w="28575"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stCxn id="9" idx="3"/>
            <a:endCxn id="10" idx="1"/>
          </p:cNvCxnSpPr>
          <p:nvPr/>
        </p:nvCxnSpPr>
        <p:spPr>
          <a:xfrm>
            <a:off x="2411760" y="3197279"/>
            <a:ext cx="1116124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>
            <a:off x="2411760" y="3957375"/>
            <a:ext cx="1575189" cy="688685"/>
          </a:xfrm>
          <a:prstGeom prst="rect">
            <a:avLst/>
          </a:prstGeom>
          <a:solidFill>
            <a:srgbClr val="BF8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TAL QUALE</a:t>
            </a:r>
            <a:endParaRPr lang="it-IT" b="1" dirty="0"/>
          </a:p>
        </p:txBody>
      </p:sp>
      <p:sp>
        <p:nvSpPr>
          <p:cNvPr id="36" name="Rettangolo 35"/>
          <p:cNvSpPr/>
          <p:nvPr/>
        </p:nvSpPr>
        <p:spPr>
          <a:xfrm>
            <a:off x="2411760" y="5014167"/>
            <a:ext cx="1584177" cy="688685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AMC</a:t>
            </a:r>
          </a:p>
          <a:p>
            <a:pPr algn="ctr"/>
            <a:r>
              <a:rPr lang="it-IT" sz="1200" b="1" dirty="0" smtClean="0"/>
              <a:t>AMMENDANTE COMPOSTATO MISTO</a:t>
            </a:r>
            <a:endParaRPr lang="it-IT" sz="1200" b="1" dirty="0"/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3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42" name="Rettangolo 41"/>
          <p:cNvSpPr/>
          <p:nvPr/>
        </p:nvSpPr>
        <p:spPr>
          <a:xfrm>
            <a:off x="4716016" y="4972538"/>
            <a:ext cx="1584176" cy="6886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FILLER EDILIZIA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6883670" y="4972538"/>
            <a:ext cx="1584176" cy="68868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rgbClr val="FFCC00"/>
                </a:solidFill>
              </a:rPr>
              <a:t>STABILIZZAZIONE</a:t>
            </a:r>
            <a:endParaRPr lang="it-IT" sz="1400" b="1" dirty="0">
              <a:solidFill>
                <a:srgbClr val="FFCC00"/>
              </a:solidFill>
            </a:endParaRPr>
          </a:p>
        </p:txBody>
      </p:sp>
      <p:cxnSp>
        <p:nvCxnSpPr>
          <p:cNvPr id="47" name="Connettore 2 46"/>
          <p:cNvCxnSpPr>
            <a:stCxn id="35" idx="1"/>
          </p:cNvCxnSpPr>
          <p:nvPr/>
        </p:nvCxnSpPr>
        <p:spPr>
          <a:xfrm flipH="1">
            <a:off x="1403648" y="4301718"/>
            <a:ext cx="1008112" cy="0"/>
          </a:xfrm>
          <a:prstGeom prst="straightConnector1">
            <a:avLst/>
          </a:prstGeom>
          <a:ln w="28575"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4 48"/>
          <p:cNvCxnSpPr>
            <a:stCxn id="11" idx="3"/>
            <a:endCxn id="44" idx="3"/>
          </p:cNvCxnSpPr>
          <p:nvPr/>
        </p:nvCxnSpPr>
        <p:spPr>
          <a:xfrm flipH="1">
            <a:off x="8467846" y="3197279"/>
            <a:ext cx="64594" cy="2119602"/>
          </a:xfrm>
          <a:prstGeom prst="bentConnector3">
            <a:avLst>
              <a:gd name="adj1" fmla="val -353903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4 50"/>
          <p:cNvCxnSpPr>
            <a:stCxn id="10" idx="2"/>
            <a:endCxn id="35" idx="3"/>
          </p:cNvCxnSpPr>
          <p:nvPr/>
        </p:nvCxnSpPr>
        <p:spPr>
          <a:xfrm rot="5400000">
            <a:off x="3881425" y="3647146"/>
            <a:ext cx="760097" cy="549047"/>
          </a:xfrm>
          <a:prstGeom prst="bent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4 51"/>
          <p:cNvCxnSpPr>
            <a:stCxn id="10" idx="2"/>
            <a:endCxn id="36" idx="3"/>
          </p:cNvCxnSpPr>
          <p:nvPr/>
        </p:nvCxnSpPr>
        <p:spPr>
          <a:xfrm rot="5400000">
            <a:off x="3357523" y="4180036"/>
            <a:ext cx="1816889" cy="540059"/>
          </a:xfrm>
          <a:prstGeom prst="bent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36" idx="1"/>
          </p:cNvCxnSpPr>
          <p:nvPr/>
        </p:nvCxnSpPr>
        <p:spPr>
          <a:xfrm flipH="1">
            <a:off x="1403650" y="5358510"/>
            <a:ext cx="1008110" cy="0"/>
          </a:xfrm>
          <a:prstGeom prst="straightConnector1">
            <a:avLst/>
          </a:prstGeom>
          <a:ln w="28575"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>
            <a:stCxn id="44" idx="1"/>
            <a:endCxn id="42" idx="3"/>
          </p:cNvCxnSpPr>
          <p:nvPr/>
        </p:nvCxnSpPr>
        <p:spPr>
          <a:xfrm flipH="1">
            <a:off x="6300192" y="5316881"/>
            <a:ext cx="583478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Figura a mano libera 117"/>
          <p:cNvSpPr/>
          <p:nvPr/>
        </p:nvSpPr>
        <p:spPr>
          <a:xfrm>
            <a:off x="236824" y="3645024"/>
            <a:ext cx="1363288" cy="1146906"/>
          </a:xfrm>
          <a:custGeom>
            <a:avLst/>
            <a:gdLst>
              <a:gd name="connsiteX0" fmla="*/ 0 w 1460500"/>
              <a:gd name="connsiteY0" fmla="*/ 0 h 1104900"/>
              <a:gd name="connsiteX1" fmla="*/ 1460500 w 1460500"/>
              <a:gd name="connsiteY1" fmla="*/ 0 h 1104900"/>
              <a:gd name="connsiteX2" fmla="*/ 749300 w 1460500"/>
              <a:gd name="connsiteY2" fmla="*/ 1104900 h 1104900"/>
              <a:gd name="connsiteX3" fmla="*/ 0 w 1460500"/>
              <a:gd name="connsiteY3" fmla="*/ 0 h 1104900"/>
              <a:gd name="connsiteX0" fmla="*/ 0 w 1460500"/>
              <a:gd name="connsiteY0" fmla="*/ 3185 h 1108085"/>
              <a:gd name="connsiteX1" fmla="*/ 1357078 w 1460500"/>
              <a:gd name="connsiteY1" fmla="*/ 0 h 1108085"/>
              <a:gd name="connsiteX2" fmla="*/ 1460500 w 1460500"/>
              <a:gd name="connsiteY2" fmla="*/ 3185 h 1108085"/>
              <a:gd name="connsiteX3" fmla="*/ 749300 w 1460500"/>
              <a:gd name="connsiteY3" fmla="*/ 1108085 h 1108085"/>
              <a:gd name="connsiteX4" fmla="*/ 0 w 1460500"/>
              <a:gd name="connsiteY4" fmla="*/ 3185 h 1108085"/>
              <a:gd name="connsiteX0" fmla="*/ 0 w 1460500"/>
              <a:gd name="connsiteY0" fmla="*/ 3185 h 1108085"/>
              <a:gd name="connsiteX1" fmla="*/ 1357078 w 1460500"/>
              <a:gd name="connsiteY1" fmla="*/ 0 h 1108085"/>
              <a:gd name="connsiteX2" fmla="*/ 1460500 w 1460500"/>
              <a:gd name="connsiteY2" fmla="*/ 3185 h 1108085"/>
              <a:gd name="connsiteX3" fmla="*/ 1406572 w 1460500"/>
              <a:gd name="connsiteY3" fmla="*/ 79420 h 1108085"/>
              <a:gd name="connsiteX4" fmla="*/ 749300 w 1460500"/>
              <a:gd name="connsiteY4" fmla="*/ 1108085 h 1108085"/>
              <a:gd name="connsiteX5" fmla="*/ 0 w 1460500"/>
              <a:gd name="connsiteY5" fmla="*/ 3185 h 1108085"/>
              <a:gd name="connsiteX0" fmla="*/ 0 w 1406572"/>
              <a:gd name="connsiteY0" fmla="*/ 3185 h 1108085"/>
              <a:gd name="connsiteX1" fmla="*/ 1357078 w 1406572"/>
              <a:gd name="connsiteY1" fmla="*/ 0 h 1108085"/>
              <a:gd name="connsiteX2" fmla="*/ 1406572 w 1406572"/>
              <a:gd name="connsiteY2" fmla="*/ 79420 h 1108085"/>
              <a:gd name="connsiteX3" fmla="*/ 749300 w 1406572"/>
              <a:gd name="connsiteY3" fmla="*/ 1108085 h 1108085"/>
              <a:gd name="connsiteX4" fmla="*/ 0 w 1406572"/>
              <a:gd name="connsiteY4" fmla="*/ 3185 h 1108085"/>
              <a:gd name="connsiteX0" fmla="*/ 0 w 1508042"/>
              <a:gd name="connsiteY0" fmla="*/ 28712 h 1133612"/>
              <a:gd name="connsiteX1" fmla="*/ 1357078 w 1508042"/>
              <a:gd name="connsiteY1" fmla="*/ 25527 h 1133612"/>
              <a:gd name="connsiteX2" fmla="*/ 1406572 w 1508042"/>
              <a:gd name="connsiteY2" fmla="*/ 104947 h 1133612"/>
              <a:gd name="connsiteX3" fmla="*/ 749300 w 1508042"/>
              <a:gd name="connsiteY3" fmla="*/ 1133612 h 1133612"/>
              <a:gd name="connsiteX4" fmla="*/ 0 w 1508042"/>
              <a:gd name="connsiteY4" fmla="*/ 28712 h 1133612"/>
              <a:gd name="connsiteX0" fmla="*/ 0 w 1448377"/>
              <a:gd name="connsiteY0" fmla="*/ 33239 h 1138139"/>
              <a:gd name="connsiteX1" fmla="*/ 1357078 w 1448377"/>
              <a:gd name="connsiteY1" fmla="*/ 30054 h 1138139"/>
              <a:gd name="connsiteX2" fmla="*/ 1406572 w 1448377"/>
              <a:gd name="connsiteY2" fmla="*/ 109474 h 1138139"/>
              <a:gd name="connsiteX3" fmla="*/ 749300 w 1448377"/>
              <a:gd name="connsiteY3" fmla="*/ 1138139 h 1138139"/>
              <a:gd name="connsiteX4" fmla="*/ 0 w 1448377"/>
              <a:gd name="connsiteY4" fmla="*/ 33239 h 1138139"/>
              <a:gd name="connsiteX0" fmla="*/ 0 w 1424530"/>
              <a:gd name="connsiteY0" fmla="*/ 3216 h 1108116"/>
              <a:gd name="connsiteX1" fmla="*/ 1357078 w 1424530"/>
              <a:gd name="connsiteY1" fmla="*/ 31 h 1108116"/>
              <a:gd name="connsiteX2" fmla="*/ 1406572 w 1424530"/>
              <a:gd name="connsiteY2" fmla="*/ 79451 h 1108116"/>
              <a:gd name="connsiteX3" fmla="*/ 749300 w 1424530"/>
              <a:gd name="connsiteY3" fmla="*/ 1108116 h 1108116"/>
              <a:gd name="connsiteX4" fmla="*/ 0 w 1424530"/>
              <a:gd name="connsiteY4" fmla="*/ 3216 h 1108116"/>
              <a:gd name="connsiteX0" fmla="*/ 0 w 1488689"/>
              <a:gd name="connsiteY0" fmla="*/ 32418 h 1137318"/>
              <a:gd name="connsiteX1" fmla="*/ 1357078 w 1488689"/>
              <a:gd name="connsiteY1" fmla="*/ 29233 h 1137318"/>
              <a:gd name="connsiteX2" fmla="*/ 1446168 w 1488689"/>
              <a:gd name="connsiteY2" fmla="*/ 20409 h 1137318"/>
              <a:gd name="connsiteX3" fmla="*/ 1406572 w 1488689"/>
              <a:gd name="connsiteY3" fmla="*/ 108653 h 1137318"/>
              <a:gd name="connsiteX4" fmla="*/ 749300 w 1488689"/>
              <a:gd name="connsiteY4" fmla="*/ 1137318 h 1137318"/>
              <a:gd name="connsiteX5" fmla="*/ 0 w 1488689"/>
              <a:gd name="connsiteY5" fmla="*/ 32418 h 1137318"/>
              <a:gd name="connsiteX0" fmla="*/ 0 w 1471203"/>
              <a:gd name="connsiteY0" fmla="*/ 32418 h 1137318"/>
              <a:gd name="connsiteX1" fmla="*/ 1357078 w 1471203"/>
              <a:gd name="connsiteY1" fmla="*/ 29233 h 1137318"/>
              <a:gd name="connsiteX2" fmla="*/ 1396673 w 1471203"/>
              <a:gd name="connsiteY2" fmla="*/ 20409 h 1137318"/>
              <a:gd name="connsiteX3" fmla="*/ 1406572 w 1471203"/>
              <a:gd name="connsiteY3" fmla="*/ 108653 h 1137318"/>
              <a:gd name="connsiteX4" fmla="*/ 749300 w 1471203"/>
              <a:gd name="connsiteY4" fmla="*/ 1137318 h 1137318"/>
              <a:gd name="connsiteX5" fmla="*/ 0 w 1471203"/>
              <a:gd name="connsiteY5" fmla="*/ 32418 h 1137318"/>
              <a:gd name="connsiteX0" fmla="*/ 0 w 1471202"/>
              <a:gd name="connsiteY0" fmla="*/ 37178 h 1142078"/>
              <a:gd name="connsiteX1" fmla="*/ 1357078 w 1471202"/>
              <a:gd name="connsiteY1" fmla="*/ 33993 h 1142078"/>
              <a:gd name="connsiteX2" fmla="*/ 1396673 w 1471202"/>
              <a:gd name="connsiteY2" fmla="*/ 25169 h 1142078"/>
              <a:gd name="connsiteX3" fmla="*/ 1401623 w 1471202"/>
              <a:gd name="connsiteY3" fmla="*/ 16344 h 1142078"/>
              <a:gd name="connsiteX4" fmla="*/ 1406572 w 1471202"/>
              <a:gd name="connsiteY4" fmla="*/ 113413 h 1142078"/>
              <a:gd name="connsiteX5" fmla="*/ 749300 w 1471202"/>
              <a:gd name="connsiteY5" fmla="*/ 1142078 h 1142078"/>
              <a:gd name="connsiteX6" fmla="*/ 0 w 1471202"/>
              <a:gd name="connsiteY6" fmla="*/ 37178 h 1142078"/>
              <a:gd name="connsiteX0" fmla="*/ 0 w 1471202"/>
              <a:gd name="connsiteY0" fmla="*/ 33001 h 1137901"/>
              <a:gd name="connsiteX1" fmla="*/ 1357078 w 1471202"/>
              <a:gd name="connsiteY1" fmla="*/ 29816 h 1137901"/>
              <a:gd name="connsiteX2" fmla="*/ 1396673 w 1471202"/>
              <a:gd name="connsiteY2" fmla="*/ 20992 h 1137901"/>
              <a:gd name="connsiteX3" fmla="*/ 1406572 w 1471202"/>
              <a:gd name="connsiteY3" fmla="*/ 109236 h 1137901"/>
              <a:gd name="connsiteX4" fmla="*/ 749300 w 1471202"/>
              <a:gd name="connsiteY4" fmla="*/ 1137901 h 1137901"/>
              <a:gd name="connsiteX5" fmla="*/ 0 w 1471202"/>
              <a:gd name="connsiteY5" fmla="*/ 33001 h 1137901"/>
              <a:gd name="connsiteX0" fmla="*/ 0 w 1508041"/>
              <a:gd name="connsiteY0" fmla="*/ 28713 h 1133613"/>
              <a:gd name="connsiteX1" fmla="*/ 1357078 w 1508041"/>
              <a:gd name="connsiteY1" fmla="*/ 25528 h 1133613"/>
              <a:gd name="connsiteX2" fmla="*/ 1406572 w 1508041"/>
              <a:gd name="connsiteY2" fmla="*/ 104948 h 1133613"/>
              <a:gd name="connsiteX3" fmla="*/ 749300 w 1508041"/>
              <a:gd name="connsiteY3" fmla="*/ 1133613 h 1133613"/>
              <a:gd name="connsiteX4" fmla="*/ 0 w 1508041"/>
              <a:gd name="connsiteY4" fmla="*/ 28713 h 1133613"/>
              <a:gd name="connsiteX0" fmla="*/ 0 w 1525897"/>
              <a:gd name="connsiteY0" fmla="*/ 25810 h 1130710"/>
              <a:gd name="connsiteX1" fmla="*/ 1357078 w 1525897"/>
              <a:gd name="connsiteY1" fmla="*/ 22625 h 1130710"/>
              <a:gd name="connsiteX2" fmla="*/ 1406572 w 1525897"/>
              <a:gd name="connsiteY2" fmla="*/ 102045 h 1130710"/>
              <a:gd name="connsiteX3" fmla="*/ 749300 w 1525897"/>
              <a:gd name="connsiteY3" fmla="*/ 1130710 h 1130710"/>
              <a:gd name="connsiteX4" fmla="*/ 0 w 1525897"/>
              <a:gd name="connsiteY4" fmla="*/ 25810 h 1130710"/>
              <a:gd name="connsiteX0" fmla="*/ 0 w 1510095"/>
              <a:gd name="connsiteY0" fmla="*/ 3185 h 1108085"/>
              <a:gd name="connsiteX1" fmla="*/ 1357078 w 1510095"/>
              <a:gd name="connsiteY1" fmla="*/ 0 h 1108085"/>
              <a:gd name="connsiteX2" fmla="*/ 1406572 w 1510095"/>
              <a:gd name="connsiteY2" fmla="*/ 79420 h 1108085"/>
              <a:gd name="connsiteX3" fmla="*/ 749300 w 1510095"/>
              <a:gd name="connsiteY3" fmla="*/ 1108085 h 1108085"/>
              <a:gd name="connsiteX4" fmla="*/ 0 w 1510095"/>
              <a:gd name="connsiteY4" fmla="*/ 3185 h 1108085"/>
              <a:gd name="connsiteX0" fmla="*/ 0 w 1501407"/>
              <a:gd name="connsiteY0" fmla="*/ 3185 h 1108085"/>
              <a:gd name="connsiteX1" fmla="*/ 1357078 w 1501407"/>
              <a:gd name="connsiteY1" fmla="*/ 0 h 1108085"/>
              <a:gd name="connsiteX2" fmla="*/ 1406572 w 1501407"/>
              <a:gd name="connsiteY2" fmla="*/ 79420 h 1108085"/>
              <a:gd name="connsiteX3" fmla="*/ 749300 w 1501407"/>
              <a:gd name="connsiteY3" fmla="*/ 1108085 h 1108085"/>
              <a:gd name="connsiteX4" fmla="*/ 0 w 1501407"/>
              <a:gd name="connsiteY4" fmla="*/ 3185 h 1108085"/>
              <a:gd name="connsiteX0" fmla="*/ 0 w 1423472"/>
              <a:gd name="connsiteY0" fmla="*/ 3185 h 1108085"/>
              <a:gd name="connsiteX1" fmla="*/ 1357078 w 1423472"/>
              <a:gd name="connsiteY1" fmla="*/ 0 h 1108085"/>
              <a:gd name="connsiteX2" fmla="*/ 1406572 w 1423472"/>
              <a:gd name="connsiteY2" fmla="*/ 79420 h 1108085"/>
              <a:gd name="connsiteX3" fmla="*/ 749300 w 1423472"/>
              <a:gd name="connsiteY3" fmla="*/ 1108085 h 1108085"/>
              <a:gd name="connsiteX4" fmla="*/ 0 w 1423472"/>
              <a:gd name="connsiteY4" fmla="*/ 3185 h 1108085"/>
              <a:gd name="connsiteX0" fmla="*/ 0 w 1451586"/>
              <a:gd name="connsiteY0" fmla="*/ 3185 h 1108085"/>
              <a:gd name="connsiteX1" fmla="*/ 1357078 w 1451586"/>
              <a:gd name="connsiteY1" fmla="*/ 0 h 1108085"/>
              <a:gd name="connsiteX2" fmla="*/ 1406572 w 1451586"/>
              <a:gd name="connsiteY2" fmla="*/ 79420 h 1108085"/>
              <a:gd name="connsiteX3" fmla="*/ 749300 w 1451586"/>
              <a:gd name="connsiteY3" fmla="*/ 1108085 h 1108085"/>
              <a:gd name="connsiteX4" fmla="*/ 0 w 1451586"/>
              <a:gd name="connsiteY4" fmla="*/ 3185 h 1108085"/>
              <a:gd name="connsiteX0" fmla="*/ 0 w 1429872"/>
              <a:gd name="connsiteY0" fmla="*/ 3185 h 1108085"/>
              <a:gd name="connsiteX1" fmla="*/ 1357078 w 1429872"/>
              <a:gd name="connsiteY1" fmla="*/ 0 h 1108085"/>
              <a:gd name="connsiteX2" fmla="*/ 1406572 w 1429872"/>
              <a:gd name="connsiteY2" fmla="*/ 79420 h 1108085"/>
              <a:gd name="connsiteX3" fmla="*/ 749300 w 1429872"/>
              <a:gd name="connsiteY3" fmla="*/ 1108085 h 1108085"/>
              <a:gd name="connsiteX4" fmla="*/ 0 w 1429872"/>
              <a:gd name="connsiteY4" fmla="*/ 3185 h 1108085"/>
              <a:gd name="connsiteX0" fmla="*/ 0 w 1434347"/>
              <a:gd name="connsiteY0" fmla="*/ 3749 h 1108649"/>
              <a:gd name="connsiteX1" fmla="*/ 1357078 w 1434347"/>
              <a:gd name="connsiteY1" fmla="*/ 564 h 1108649"/>
              <a:gd name="connsiteX2" fmla="*/ 1406572 w 1434347"/>
              <a:gd name="connsiteY2" fmla="*/ 79984 h 1108649"/>
              <a:gd name="connsiteX3" fmla="*/ 749300 w 1434347"/>
              <a:gd name="connsiteY3" fmla="*/ 1108649 h 1108649"/>
              <a:gd name="connsiteX4" fmla="*/ 0 w 1434347"/>
              <a:gd name="connsiteY4" fmla="*/ 3749 h 1108649"/>
              <a:gd name="connsiteX0" fmla="*/ 0 w 1434347"/>
              <a:gd name="connsiteY0" fmla="*/ 3749 h 1108649"/>
              <a:gd name="connsiteX1" fmla="*/ 1357078 w 1434347"/>
              <a:gd name="connsiteY1" fmla="*/ 564 h 1108649"/>
              <a:gd name="connsiteX2" fmla="*/ 1406572 w 1434347"/>
              <a:gd name="connsiteY2" fmla="*/ 79984 h 1108649"/>
              <a:gd name="connsiteX3" fmla="*/ 749300 w 1434347"/>
              <a:gd name="connsiteY3" fmla="*/ 1108649 h 1108649"/>
              <a:gd name="connsiteX4" fmla="*/ 45475 w 1434347"/>
              <a:gd name="connsiteY4" fmla="*/ 62336 h 1108649"/>
              <a:gd name="connsiteX5" fmla="*/ 0 w 1434347"/>
              <a:gd name="connsiteY5" fmla="*/ 3749 h 1108649"/>
              <a:gd name="connsiteX0" fmla="*/ 0 w 1434347"/>
              <a:gd name="connsiteY0" fmla="*/ 3749 h 1108649"/>
              <a:gd name="connsiteX1" fmla="*/ 109818 w 1434347"/>
              <a:gd name="connsiteY1" fmla="*/ 564 h 1108649"/>
              <a:gd name="connsiteX2" fmla="*/ 1357078 w 1434347"/>
              <a:gd name="connsiteY2" fmla="*/ 564 h 1108649"/>
              <a:gd name="connsiteX3" fmla="*/ 1406572 w 1434347"/>
              <a:gd name="connsiteY3" fmla="*/ 79984 h 1108649"/>
              <a:gd name="connsiteX4" fmla="*/ 749300 w 1434347"/>
              <a:gd name="connsiteY4" fmla="*/ 1108649 h 1108649"/>
              <a:gd name="connsiteX5" fmla="*/ 45475 w 1434347"/>
              <a:gd name="connsiteY5" fmla="*/ 62336 h 1108649"/>
              <a:gd name="connsiteX6" fmla="*/ 0 w 1434347"/>
              <a:gd name="connsiteY6" fmla="*/ 3749 h 1108649"/>
              <a:gd name="connsiteX0" fmla="*/ 0 w 1434347"/>
              <a:gd name="connsiteY0" fmla="*/ 3749 h 1108649"/>
              <a:gd name="connsiteX1" fmla="*/ 109818 w 1434347"/>
              <a:gd name="connsiteY1" fmla="*/ 564 h 1108649"/>
              <a:gd name="connsiteX2" fmla="*/ 1357078 w 1434347"/>
              <a:gd name="connsiteY2" fmla="*/ 564 h 1108649"/>
              <a:gd name="connsiteX3" fmla="*/ 1406572 w 1434347"/>
              <a:gd name="connsiteY3" fmla="*/ 79984 h 1108649"/>
              <a:gd name="connsiteX4" fmla="*/ 749300 w 1434347"/>
              <a:gd name="connsiteY4" fmla="*/ 1108649 h 1108649"/>
              <a:gd name="connsiteX5" fmla="*/ 688903 w 1434347"/>
              <a:gd name="connsiteY5" fmla="*/ 1006554 h 1108649"/>
              <a:gd name="connsiteX6" fmla="*/ 45475 w 1434347"/>
              <a:gd name="connsiteY6" fmla="*/ 62336 h 1108649"/>
              <a:gd name="connsiteX7" fmla="*/ 0 w 1434347"/>
              <a:gd name="connsiteY7" fmla="*/ 3749 h 1108649"/>
              <a:gd name="connsiteX0" fmla="*/ 0 w 1434347"/>
              <a:gd name="connsiteY0" fmla="*/ 3749 h 1108649"/>
              <a:gd name="connsiteX1" fmla="*/ 109818 w 1434347"/>
              <a:gd name="connsiteY1" fmla="*/ 564 h 1108649"/>
              <a:gd name="connsiteX2" fmla="*/ 1357078 w 1434347"/>
              <a:gd name="connsiteY2" fmla="*/ 564 h 1108649"/>
              <a:gd name="connsiteX3" fmla="*/ 1406572 w 1434347"/>
              <a:gd name="connsiteY3" fmla="*/ 79984 h 1108649"/>
              <a:gd name="connsiteX4" fmla="*/ 812639 w 1434347"/>
              <a:gd name="connsiteY4" fmla="*/ 1010966 h 1108649"/>
              <a:gd name="connsiteX5" fmla="*/ 749300 w 1434347"/>
              <a:gd name="connsiteY5" fmla="*/ 1108649 h 1108649"/>
              <a:gd name="connsiteX6" fmla="*/ 688903 w 1434347"/>
              <a:gd name="connsiteY6" fmla="*/ 1006554 h 1108649"/>
              <a:gd name="connsiteX7" fmla="*/ 45475 w 1434347"/>
              <a:gd name="connsiteY7" fmla="*/ 62336 h 1108649"/>
              <a:gd name="connsiteX8" fmla="*/ 0 w 1434347"/>
              <a:gd name="connsiteY8" fmla="*/ 3749 h 1108649"/>
              <a:gd name="connsiteX0" fmla="*/ 0 w 1388872"/>
              <a:gd name="connsiteY0" fmla="*/ 62336 h 1108649"/>
              <a:gd name="connsiteX1" fmla="*/ 64343 w 1388872"/>
              <a:gd name="connsiteY1" fmla="*/ 564 h 1108649"/>
              <a:gd name="connsiteX2" fmla="*/ 1311603 w 1388872"/>
              <a:gd name="connsiteY2" fmla="*/ 564 h 1108649"/>
              <a:gd name="connsiteX3" fmla="*/ 1361097 w 1388872"/>
              <a:gd name="connsiteY3" fmla="*/ 79984 h 1108649"/>
              <a:gd name="connsiteX4" fmla="*/ 767164 w 1388872"/>
              <a:gd name="connsiteY4" fmla="*/ 1010966 h 1108649"/>
              <a:gd name="connsiteX5" fmla="*/ 703825 w 1388872"/>
              <a:gd name="connsiteY5" fmla="*/ 1108649 h 1108649"/>
              <a:gd name="connsiteX6" fmla="*/ 643428 w 1388872"/>
              <a:gd name="connsiteY6" fmla="*/ 1006554 h 1108649"/>
              <a:gd name="connsiteX7" fmla="*/ 0 w 1388872"/>
              <a:gd name="connsiteY7" fmla="*/ 62336 h 1108649"/>
              <a:gd name="connsiteX0" fmla="*/ 0 w 1388872"/>
              <a:gd name="connsiteY0" fmla="*/ 62336 h 1010966"/>
              <a:gd name="connsiteX1" fmla="*/ 64343 w 1388872"/>
              <a:gd name="connsiteY1" fmla="*/ 564 h 1010966"/>
              <a:gd name="connsiteX2" fmla="*/ 1311603 w 1388872"/>
              <a:gd name="connsiteY2" fmla="*/ 564 h 1010966"/>
              <a:gd name="connsiteX3" fmla="*/ 1361097 w 1388872"/>
              <a:gd name="connsiteY3" fmla="*/ 79984 h 1010966"/>
              <a:gd name="connsiteX4" fmla="*/ 767164 w 1388872"/>
              <a:gd name="connsiteY4" fmla="*/ 1010966 h 1010966"/>
              <a:gd name="connsiteX5" fmla="*/ 643428 w 1388872"/>
              <a:gd name="connsiteY5" fmla="*/ 1006554 h 1010966"/>
              <a:gd name="connsiteX6" fmla="*/ 0 w 1388872"/>
              <a:gd name="connsiteY6" fmla="*/ 62336 h 1010966"/>
              <a:gd name="connsiteX0" fmla="*/ 86009 w 1474881"/>
              <a:gd name="connsiteY0" fmla="*/ 91461 h 1040091"/>
              <a:gd name="connsiteX1" fmla="*/ 150352 w 1474881"/>
              <a:gd name="connsiteY1" fmla="*/ 29689 h 1040091"/>
              <a:gd name="connsiteX2" fmla="*/ 1397612 w 1474881"/>
              <a:gd name="connsiteY2" fmla="*/ 29689 h 1040091"/>
              <a:gd name="connsiteX3" fmla="*/ 1447106 w 1474881"/>
              <a:gd name="connsiteY3" fmla="*/ 109109 h 1040091"/>
              <a:gd name="connsiteX4" fmla="*/ 853173 w 1474881"/>
              <a:gd name="connsiteY4" fmla="*/ 1040091 h 1040091"/>
              <a:gd name="connsiteX5" fmla="*/ 729437 w 1474881"/>
              <a:gd name="connsiteY5" fmla="*/ 1035679 h 1040091"/>
              <a:gd name="connsiteX6" fmla="*/ 86009 w 1474881"/>
              <a:gd name="connsiteY6" fmla="*/ 91461 h 1040091"/>
              <a:gd name="connsiteX0" fmla="*/ 86009 w 1474881"/>
              <a:gd name="connsiteY0" fmla="*/ 91461 h 1155092"/>
              <a:gd name="connsiteX1" fmla="*/ 150352 w 1474881"/>
              <a:gd name="connsiteY1" fmla="*/ 29689 h 1155092"/>
              <a:gd name="connsiteX2" fmla="*/ 1397612 w 1474881"/>
              <a:gd name="connsiteY2" fmla="*/ 29689 h 1155092"/>
              <a:gd name="connsiteX3" fmla="*/ 1447106 w 1474881"/>
              <a:gd name="connsiteY3" fmla="*/ 109109 h 1155092"/>
              <a:gd name="connsiteX4" fmla="*/ 853173 w 1474881"/>
              <a:gd name="connsiteY4" fmla="*/ 1040091 h 1155092"/>
              <a:gd name="connsiteX5" fmla="*/ 729437 w 1474881"/>
              <a:gd name="connsiteY5" fmla="*/ 1035679 h 1155092"/>
              <a:gd name="connsiteX6" fmla="*/ 86009 w 1474881"/>
              <a:gd name="connsiteY6" fmla="*/ 91461 h 1155092"/>
              <a:gd name="connsiteX0" fmla="*/ 58217 w 1447089"/>
              <a:gd name="connsiteY0" fmla="*/ 62337 h 1125968"/>
              <a:gd name="connsiteX1" fmla="*/ 122560 w 1447089"/>
              <a:gd name="connsiteY1" fmla="*/ 565 h 1125968"/>
              <a:gd name="connsiteX2" fmla="*/ 1369820 w 1447089"/>
              <a:gd name="connsiteY2" fmla="*/ 565 h 1125968"/>
              <a:gd name="connsiteX3" fmla="*/ 1419314 w 1447089"/>
              <a:gd name="connsiteY3" fmla="*/ 79985 h 1125968"/>
              <a:gd name="connsiteX4" fmla="*/ 825381 w 1447089"/>
              <a:gd name="connsiteY4" fmla="*/ 1010967 h 1125968"/>
              <a:gd name="connsiteX5" fmla="*/ 701645 w 1447089"/>
              <a:gd name="connsiteY5" fmla="*/ 1006555 h 1125968"/>
              <a:gd name="connsiteX6" fmla="*/ 58217 w 1447089"/>
              <a:gd name="connsiteY6" fmla="*/ 62337 h 1125968"/>
              <a:gd name="connsiteX0" fmla="*/ 12270 w 1401142"/>
              <a:gd name="connsiteY0" fmla="*/ 65372 h 1129003"/>
              <a:gd name="connsiteX1" fmla="*/ 76613 w 1401142"/>
              <a:gd name="connsiteY1" fmla="*/ 3600 h 1129003"/>
              <a:gd name="connsiteX2" fmla="*/ 1323873 w 1401142"/>
              <a:gd name="connsiteY2" fmla="*/ 3600 h 1129003"/>
              <a:gd name="connsiteX3" fmla="*/ 1373367 w 1401142"/>
              <a:gd name="connsiteY3" fmla="*/ 83020 h 1129003"/>
              <a:gd name="connsiteX4" fmla="*/ 779434 w 1401142"/>
              <a:gd name="connsiteY4" fmla="*/ 1014002 h 1129003"/>
              <a:gd name="connsiteX5" fmla="*/ 655698 w 1401142"/>
              <a:gd name="connsiteY5" fmla="*/ 1009590 h 1129003"/>
              <a:gd name="connsiteX6" fmla="*/ 12270 w 1401142"/>
              <a:gd name="connsiteY6" fmla="*/ 65372 h 1129003"/>
              <a:gd name="connsiteX0" fmla="*/ 19678 w 1408550"/>
              <a:gd name="connsiteY0" fmla="*/ 65372 h 1129003"/>
              <a:gd name="connsiteX1" fmla="*/ 84021 w 1408550"/>
              <a:gd name="connsiteY1" fmla="*/ 3600 h 1129003"/>
              <a:gd name="connsiteX2" fmla="*/ 1331281 w 1408550"/>
              <a:gd name="connsiteY2" fmla="*/ 3600 h 1129003"/>
              <a:gd name="connsiteX3" fmla="*/ 1380775 w 1408550"/>
              <a:gd name="connsiteY3" fmla="*/ 83020 h 1129003"/>
              <a:gd name="connsiteX4" fmla="*/ 786842 w 1408550"/>
              <a:gd name="connsiteY4" fmla="*/ 1014002 h 1129003"/>
              <a:gd name="connsiteX5" fmla="*/ 663106 w 1408550"/>
              <a:gd name="connsiteY5" fmla="*/ 1009590 h 1129003"/>
              <a:gd name="connsiteX6" fmla="*/ 19678 w 1408550"/>
              <a:gd name="connsiteY6" fmla="*/ 65372 h 1129003"/>
              <a:gd name="connsiteX0" fmla="*/ 27931 w 1416803"/>
              <a:gd name="connsiteY0" fmla="*/ 64981 h 1128612"/>
              <a:gd name="connsiteX1" fmla="*/ 92274 w 1416803"/>
              <a:gd name="connsiteY1" fmla="*/ 3209 h 1128612"/>
              <a:gd name="connsiteX2" fmla="*/ 1339534 w 1416803"/>
              <a:gd name="connsiteY2" fmla="*/ 3209 h 1128612"/>
              <a:gd name="connsiteX3" fmla="*/ 1389028 w 1416803"/>
              <a:gd name="connsiteY3" fmla="*/ 82629 h 1128612"/>
              <a:gd name="connsiteX4" fmla="*/ 795095 w 1416803"/>
              <a:gd name="connsiteY4" fmla="*/ 1013611 h 1128612"/>
              <a:gd name="connsiteX5" fmla="*/ 671359 w 1416803"/>
              <a:gd name="connsiteY5" fmla="*/ 1009199 h 1128612"/>
              <a:gd name="connsiteX6" fmla="*/ 27931 w 1416803"/>
              <a:gd name="connsiteY6" fmla="*/ 64981 h 1128612"/>
              <a:gd name="connsiteX0" fmla="*/ 27931 w 1416803"/>
              <a:gd name="connsiteY0" fmla="*/ 64981 h 1108074"/>
              <a:gd name="connsiteX1" fmla="*/ 92274 w 1416803"/>
              <a:gd name="connsiteY1" fmla="*/ 3209 h 1108074"/>
              <a:gd name="connsiteX2" fmla="*/ 1339534 w 1416803"/>
              <a:gd name="connsiteY2" fmla="*/ 3209 h 1108074"/>
              <a:gd name="connsiteX3" fmla="*/ 1389028 w 1416803"/>
              <a:gd name="connsiteY3" fmla="*/ 82629 h 1108074"/>
              <a:gd name="connsiteX4" fmla="*/ 795095 w 1416803"/>
              <a:gd name="connsiteY4" fmla="*/ 1013611 h 1108074"/>
              <a:gd name="connsiteX5" fmla="*/ 671359 w 1416803"/>
              <a:gd name="connsiteY5" fmla="*/ 1009199 h 1108074"/>
              <a:gd name="connsiteX6" fmla="*/ 27931 w 1416803"/>
              <a:gd name="connsiteY6" fmla="*/ 64981 h 1108074"/>
              <a:gd name="connsiteX0" fmla="*/ 27931 w 1416803"/>
              <a:gd name="connsiteY0" fmla="*/ 64981 h 1082373"/>
              <a:gd name="connsiteX1" fmla="*/ 92274 w 1416803"/>
              <a:gd name="connsiteY1" fmla="*/ 3209 h 1082373"/>
              <a:gd name="connsiteX2" fmla="*/ 1339534 w 1416803"/>
              <a:gd name="connsiteY2" fmla="*/ 3209 h 1082373"/>
              <a:gd name="connsiteX3" fmla="*/ 1389028 w 1416803"/>
              <a:gd name="connsiteY3" fmla="*/ 82629 h 1082373"/>
              <a:gd name="connsiteX4" fmla="*/ 795095 w 1416803"/>
              <a:gd name="connsiteY4" fmla="*/ 1013611 h 1082373"/>
              <a:gd name="connsiteX5" fmla="*/ 671359 w 1416803"/>
              <a:gd name="connsiteY5" fmla="*/ 1009199 h 1082373"/>
              <a:gd name="connsiteX6" fmla="*/ 27931 w 1416803"/>
              <a:gd name="connsiteY6" fmla="*/ 64981 h 1082373"/>
              <a:gd name="connsiteX0" fmla="*/ 27931 w 1416803"/>
              <a:gd name="connsiteY0" fmla="*/ 64981 h 1073268"/>
              <a:gd name="connsiteX1" fmla="*/ 92274 w 1416803"/>
              <a:gd name="connsiteY1" fmla="*/ 3209 h 1073268"/>
              <a:gd name="connsiteX2" fmla="*/ 1339534 w 1416803"/>
              <a:gd name="connsiteY2" fmla="*/ 3209 h 1073268"/>
              <a:gd name="connsiteX3" fmla="*/ 1389028 w 1416803"/>
              <a:gd name="connsiteY3" fmla="*/ 82629 h 1073268"/>
              <a:gd name="connsiteX4" fmla="*/ 795095 w 1416803"/>
              <a:gd name="connsiteY4" fmla="*/ 1013611 h 1073268"/>
              <a:gd name="connsiteX5" fmla="*/ 671359 w 1416803"/>
              <a:gd name="connsiteY5" fmla="*/ 1009199 h 1073268"/>
              <a:gd name="connsiteX6" fmla="*/ 27931 w 1416803"/>
              <a:gd name="connsiteY6" fmla="*/ 64981 h 1073268"/>
              <a:gd name="connsiteX0" fmla="*/ 27931 w 1416803"/>
              <a:gd name="connsiteY0" fmla="*/ 64981 h 1062555"/>
              <a:gd name="connsiteX1" fmla="*/ 92274 w 1416803"/>
              <a:gd name="connsiteY1" fmla="*/ 3209 h 1062555"/>
              <a:gd name="connsiteX2" fmla="*/ 1339534 w 1416803"/>
              <a:gd name="connsiteY2" fmla="*/ 3209 h 1062555"/>
              <a:gd name="connsiteX3" fmla="*/ 1389028 w 1416803"/>
              <a:gd name="connsiteY3" fmla="*/ 82629 h 1062555"/>
              <a:gd name="connsiteX4" fmla="*/ 795095 w 1416803"/>
              <a:gd name="connsiteY4" fmla="*/ 1013611 h 1062555"/>
              <a:gd name="connsiteX5" fmla="*/ 671359 w 1416803"/>
              <a:gd name="connsiteY5" fmla="*/ 1009199 h 1062555"/>
              <a:gd name="connsiteX6" fmla="*/ 27931 w 1416803"/>
              <a:gd name="connsiteY6" fmla="*/ 64981 h 1062555"/>
              <a:gd name="connsiteX0" fmla="*/ 27931 w 1416803"/>
              <a:gd name="connsiteY0" fmla="*/ 64981 h 1062555"/>
              <a:gd name="connsiteX1" fmla="*/ 92274 w 1416803"/>
              <a:gd name="connsiteY1" fmla="*/ 3209 h 1062555"/>
              <a:gd name="connsiteX2" fmla="*/ 1339534 w 1416803"/>
              <a:gd name="connsiteY2" fmla="*/ 3209 h 1062555"/>
              <a:gd name="connsiteX3" fmla="*/ 1389028 w 1416803"/>
              <a:gd name="connsiteY3" fmla="*/ 82629 h 1062555"/>
              <a:gd name="connsiteX4" fmla="*/ 795095 w 1416803"/>
              <a:gd name="connsiteY4" fmla="*/ 1013611 h 1062555"/>
              <a:gd name="connsiteX5" fmla="*/ 671359 w 1416803"/>
              <a:gd name="connsiteY5" fmla="*/ 1009199 h 1062555"/>
              <a:gd name="connsiteX6" fmla="*/ 27931 w 1416803"/>
              <a:gd name="connsiteY6" fmla="*/ 64981 h 106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803" h="1062555">
                <a:moveTo>
                  <a:pt x="27931" y="64981"/>
                </a:moveTo>
                <a:cubicBezTo>
                  <a:pt x="-9190" y="12035"/>
                  <a:pt x="-27338" y="-8557"/>
                  <a:pt x="92274" y="3209"/>
                </a:cubicBezTo>
                <a:lnTo>
                  <a:pt x="1339534" y="3209"/>
                </a:lnTo>
                <a:cubicBezTo>
                  <a:pt x="1440329" y="-1735"/>
                  <a:pt x="1425982" y="25904"/>
                  <a:pt x="1389028" y="82629"/>
                </a:cubicBezTo>
                <a:lnTo>
                  <a:pt x="795095" y="1013611"/>
                </a:lnTo>
                <a:cubicBezTo>
                  <a:pt x="754675" y="1084207"/>
                  <a:pt x="724978" y="1074647"/>
                  <a:pt x="671359" y="1009199"/>
                </a:cubicBezTo>
                <a:lnTo>
                  <a:pt x="27931" y="64981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b="1" dirty="0" err="1" smtClean="0">
                <a:solidFill>
                  <a:schemeClr val="tx1"/>
                </a:solidFill>
              </a:rPr>
              <a:t>DLgs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</a:rPr>
              <a:t>99/92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7652282" y="4218477"/>
            <a:ext cx="0" cy="7540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>
            <a:off x="6300192" y="4218477"/>
            <a:ext cx="135209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44"/>
          <p:cNvSpPr/>
          <p:nvPr/>
        </p:nvSpPr>
        <p:spPr>
          <a:xfrm>
            <a:off x="4716016" y="3861048"/>
            <a:ext cx="1584176" cy="6886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/>
                </a:solidFill>
              </a:rPr>
              <a:t>SMALTIMENTO</a:t>
            </a:r>
            <a:endParaRPr lang="it-IT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8" grpId="0" animBg="1"/>
      <p:bldP spid="9" grpId="0" animBg="1"/>
      <p:bldP spid="10" grpId="0" animBg="1"/>
      <p:bldP spid="11" grpId="0" animBg="1"/>
      <p:bldP spid="35" grpId="0" animBg="1"/>
      <p:bldP spid="36" grpId="0" animBg="1"/>
      <p:bldP spid="42" grpId="0" animBg="1"/>
      <p:bldP spid="44" grpId="0" animBg="1"/>
      <p:bldP spid="118" grpId="0" animBg="1"/>
      <p:bldP spid="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OBIETTIVO OPERATIVO 3</a:t>
            </a:r>
            <a:br>
              <a:rPr lang="it-IT" b="1" dirty="0" smtClean="0">
                <a:solidFill>
                  <a:prstClr val="white"/>
                </a:solidFill>
              </a:rPr>
            </a:br>
            <a:endParaRPr lang="it-IT" sz="2200" b="1" i="1" dirty="0">
              <a:solidFill>
                <a:prstClr val="white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1421086"/>
            <a:ext cx="9144000" cy="495746"/>
          </a:xfrm>
        </p:spPr>
        <p:txBody>
          <a:bodyPr/>
          <a:lstStyle/>
          <a:p>
            <a:pPr algn="ctr"/>
            <a:r>
              <a:rPr lang="it-IT" dirty="0" smtClean="0"/>
              <a:t>DEWATERING DIGESTATO</a:t>
            </a:r>
            <a:endParaRPr lang="it-IT" dirty="0"/>
          </a:p>
        </p:txBody>
      </p:sp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5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6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5830"/>
            <a:ext cx="3600400" cy="17992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600000" cy="17992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72" y="2410942"/>
            <a:ext cx="1812689" cy="13659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72" y="2420888"/>
            <a:ext cx="1814400" cy="13659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Freccia a destra 5"/>
          <p:cNvSpPr/>
          <p:nvPr/>
        </p:nvSpPr>
        <p:spPr>
          <a:xfrm>
            <a:off x="4355976" y="3015195"/>
            <a:ext cx="1499679" cy="180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587299"/>
              </p:ext>
            </p:extLst>
          </p:nvPr>
        </p:nvGraphicFramePr>
        <p:xfrm>
          <a:off x="1331640" y="4293096"/>
          <a:ext cx="6504384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872208"/>
                <a:gridCol w="158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Digestato</a:t>
                      </a:r>
                      <a:endParaRPr lang="it-IT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Polielettrolita</a:t>
                      </a:r>
                      <a:endParaRPr lang="it-IT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Kg </a:t>
                      </a:r>
                      <a:r>
                        <a:rPr lang="it-IT" sz="1600" dirty="0" err="1" smtClean="0"/>
                        <a:t>poly</a:t>
                      </a:r>
                      <a:r>
                        <a:rPr lang="it-IT" sz="1600" dirty="0" smtClean="0"/>
                        <a:t>/</a:t>
                      </a:r>
                      <a:r>
                        <a:rPr lang="it-IT" sz="1600" dirty="0" err="1" smtClean="0"/>
                        <a:t>tonn</a:t>
                      </a:r>
                      <a:r>
                        <a:rPr lang="it-IT" sz="1600" dirty="0" smtClean="0"/>
                        <a:t>.</a:t>
                      </a:r>
                      <a:r>
                        <a:rPr lang="it-IT" sz="1600" baseline="0" dirty="0" smtClean="0"/>
                        <a:t> (</a:t>
                      </a:r>
                      <a:r>
                        <a:rPr lang="it-IT" sz="1600" baseline="0" dirty="0" err="1" smtClean="0"/>
                        <a:t>s.s</a:t>
                      </a:r>
                      <a:r>
                        <a:rPr lang="it-IT" sz="1600" baseline="0" dirty="0" smtClean="0"/>
                        <a:t>)</a:t>
                      </a:r>
                      <a:endParaRPr lang="it-IT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s.s.</a:t>
                      </a:r>
                      <a:r>
                        <a:rPr lang="it-IT" sz="1600" dirty="0" smtClean="0"/>
                        <a:t> (%) pannello</a:t>
                      </a:r>
                      <a:endParaRPr lang="it-IT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Cuoio </a:t>
                      </a:r>
                      <a:r>
                        <a:rPr lang="it-IT" sz="1600" dirty="0" err="1" smtClean="0"/>
                        <a:t>Depur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Organico cationico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6,5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c.a.</a:t>
                      </a:r>
                      <a:r>
                        <a:rPr lang="it-IT" sz="1600" baseline="0" dirty="0" smtClean="0"/>
                        <a:t> 29</a:t>
                      </a:r>
                      <a:endParaRPr lang="it-IT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Aquarno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Organico cationico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25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c.a. 30</a:t>
                      </a:r>
                      <a:endParaRPr lang="it-IT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8" name="Tabel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81901"/>
              </p:ext>
            </p:extLst>
          </p:nvPr>
        </p:nvGraphicFramePr>
        <p:xfrm>
          <a:off x="1331640" y="4639280"/>
          <a:ext cx="6504384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872208"/>
                <a:gridCol w="158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Digestato</a:t>
                      </a:r>
                      <a:endParaRPr lang="it-IT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Polielettrolita</a:t>
                      </a:r>
                      <a:endParaRPr lang="it-IT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Kg </a:t>
                      </a:r>
                      <a:r>
                        <a:rPr lang="it-IT" sz="1600" dirty="0" err="1" smtClean="0"/>
                        <a:t>poly</a:t>
                      </a:r>
                      <a:r>
                        <a:rPr lang="it-IT" sz="1600" dirty="0" smtClean="0"/>
                        <a:t>/</a:t>
                      </a:r>
                      <a:r>
                        <a:rPr lang="it-IT" sz="1600" dirty="0" err="1" smtClean="0"/>
                        <a:t>tonn</a:t>
                      </a:r>
                      <a:r>
                        <a:rPr lang="it-IT" sz="1600" dirty="0" smtClean="0"/>
                        <a:t>.</a:t>
                      </a:r>
                      <a:r>
                        <a:rPr lang="it-IT" sz="1600" baseline="0" dirty="0" smtClean="0"/>
                        <a:t> (</a:t>
                      </a:r>
                      <a:r>
                        <a:rPr lang="it-IT" sz="1600" baseline="0" dirty="0" err="1" smtClean="0"/>
                        <a:t>s.s</a:t>
                      </a:r>
                      <a:r>
                        <a:rPr lang="it-IT" sz="1600" baseline="0" dirty="0" smtClean="0"/>
                        <a:t>)</a:t>
                      </a:r>
                      <a:endParaRPr lang="it-IT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s.s.</a:t>
                      </a:r>
                      <a:r>
                        <a:rPr lang="it-IT" sz="1600" dirty="0" smtClean="0"/>
                        <a:t> (%) pannello</a:t>
                      </a:r>
                      <a:endParaRPr lang="it-IT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Aquarno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Organico cationico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c.a. 26</a:t>
                      </a:r>
                      <a:endParaRPr lang="it-IT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67544" y="69269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prstClr val="white"/>
                </a:solidFill>
                <a:ea typeface="+mj-ea"/>
                <a:cs typeface="+mj-cs"/>
              </a:rPr>
              <a:t>Attività 3.1 – </a:t>
            </a:r>
            <a:r>
              <a:rPr lang="it-IT" sz="2000" b="1" i="1" dirty="0" smtClean="0">
                <a:solidFill>
                  <a:prstClr val="white"/>
                </a:solidFill>
                <a:ea typeface="+mj-ea"/>
                <a:cs typeface="+mj-cs"/>
              </a:rPr>
              <a:t>Messa </a:t>
            </a:r>
            <a:r>
              <a:rPr lang="it-IT" sz="2000" b="1" i="1" dirty="0">
                <a:solidFill>
                  <a:prstClr val="white"/>
                </a:solidFill>
                <a:ea typeface="+mj-ea"/>
                <a:cs typeface="+mj-cs"/>
              </a:rPr>
              <a:t>a punto dei processi per il possibile recupero di materia</a:t>
            </a:r>
            <a:br>
              <a:rPr lang="it-IT" sz="2000" b="1" i="1" dirty="0">
                <a:solidFill>
                  <a:prstClr val="white"/>
                </a:solidFill>
                <a:ea typeface="+mj-ea"/>
                <a:cs typeface="+mj-cs"/>
              </a:rPr>
            </a:br>
            <a:r>
              <a:rPr lang="it-IT" sz="2000" b="1" i="1" dirty="0">
                <a:solidFill>
                  <a:prstClr val="white"/>
                </a:solidFill>
                <a:ea typeface="+mj-ea"/>
                <a:cs typeface="+mj-cs"/>
              </a:rPr>
              <a:t>Attività 3.3 – Sperimentazione sui processi di recupero di materia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811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prstClr val="white"/>
                </a:solidFill>
              </a:rPr>
              <a:t>RECUPERO </a:t>
            </a:r>
            <a:r>
              <a:rPr lang="it-IT" sz="4000" b="1" dirty="0" err="1" smtClean="0">
                <a:solidFill>
                  <a:prstClr val="white"/>
                </a:solidFill>
              </a:rPr>
              <a:t>DI</a:t>
            </a:r>
            <a:r>
              <a:rPr lang="it-IT" sz="4000" b="1" dirty="0" smtClean="0">
                <a:solidFill>
                  <a:prstClr val="white"/>
                </a:solidFill>
              </a:rPr>
              <a:t> MATERIA</a:t>
            </a:r>
            <a:r>
              <a:rPr lang="it-IT" sz="3600" b="1" dirty="0" smtClean="0">
                <a:solidFill>
                  <a:prstClr val="white"/>
                </a:solidFill>
              </a:rPr>
              <a:t/>
            </a:r>
            <a:br>
              <a:rPr lang="it-IT" sz="3600" b="1" dirty="0" smtClean="0">
                <a:solidFill>
                  <a:prstClr val="white"/>
                </a:solidFill>
              </a:rPr>
            </a:br>
            <a:r>
              <a:rPr lang="it-IT" sz="2800" b="1" dirty="0" smtClean="0">
                <a:solidFill>
                  <a:prstClr val="white"/>
                </a:solidFill>
              </a:rPr>
              <a:t>UTILIZZO AGRONOMICO DIGESTATO </a:t>
            </a:r>
            <a:endParaRPr lang="it-IT" sz="2200" b="1" i="1" dirty="0">
              <a:solidFill>
                <a:prstClr val="white"/>
              </a:solidFill>
            </a:endParaRPr>
          </a:p>
        </p:txBody>
      </p:sp>
      <p:sp>
        <p:nvSpPr>
          <p:cNvPr id="13" name="Elaborazione 12"/>
          <p:cNvSpPr/>
          <p:nvPr/>
        </p:nvSpPr>
        <p:spPr>
          <a:xfrm>
            <a:off x="551317" y="3501008"/>
            <a:ext cx="1656184" cy="576064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Fango</a:t>
            </a:r>
            <a:endParaRPr lang="it-IT" dirty="0"/>
          </a:p>
        </p:txBody>
      </p:sp>
      <p:sp>
        <p:nvSpPr>
          <p:cNvPr id="14" name="Elaborazione 13"/>
          <p:cNvSpPr/>
          <p:nvPr/>
        </p:nvSpPr>
        <p:spPr>
          <a:xfrm>
            <a:off x="3674200" y="3501008"/>
            <a:ext cx="1656184" cy="576064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Digestione Anaerobica</a:t>
            </a:r>
            <a:endParaRPr lang="it-IT" dirty="0"/>
          </a:p>
        </p:txBody>
      </p:sp>
      <p:sp>
        <p:nvSpPr>
          <p:cNvPr id="15" name="Elaborazione 14"/>
          <p:cNvSpPr/>
          <p:nvPr/>
        </p:nvSpPr>
        <p:spPr>
          <a:xfrm>
            <a:off x="6804248" y="2780928"/>
            <a:ext cx="1656184" cy="576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Stabilizzazione Aerobica</a:t>
            </a:r>
            <a:endParaRPr lang="it-IT" dirty="0"/>
          </a:p>
        </p:txBody>
      </p:sp>
      <p:sp>
        <p:nvSpPr>
          <p:cNvPr id="16" name="Elaborazione 15"/>
          <p:cNvSpPr/>
          <p:nvPr/>
        </p:nvSpPr>
        <p:spPr>
          <a:xfrm>
            <a:off x="6804248" y="4509120"/>
            <a:ext cx="1656184" cy="576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Compostaggio</a:t>
            </a:r>
            <a:endParaRPr lang="it-IT" dirty="0"/>
          </a:p>
        </p:txBody>
      </p:sp>
      <p:sp>
        <p:nvSpPr>
          <p:cNvPr id="17" name="Gallone 16"/>
          <p:cNvSpPr/>
          <p:nvPr/>
        </p:nvSpPr>
        <p:spPr>
          <a:xfrm>
            <a:off x="2630084" y="3645024"/>
            <a:ext cx="720080" cy="288032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Gallone 21"/>
          <p:cNvSpPr/>
          <p:nvPr/>
        </p:nvSpPr>
        <p:spPr>
          <a:xfrm>
            <a:off x="5654420" y="3645024"/>
            <a:ext cx="720080" cy="288032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Gallone 22"/>
          <p:cNvSpPr/>
          <p:nvPr/>
        </p:nvSpPr>
        <p:spPr>
          <a:xfrm rot="5400000">
            <a:off x="7236296" y="3789040"/>
            <a:ext cx="720080" cy="288032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6588224" y="2564904"/>
            <a:ext cx="2088232" cy="273630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5"/>
          <p:cNvGrpSpPr/>
          <p:nvPr/>
        </p:nvGrpSpPr>
        <p:grpSpPr>
          <a:xfrm>
            <a:off x="107504" y="2708920"/>
            <a:ext cx="3262869" cy="2241540"/>
            <a:chOff x="611560" y="4571836"/>
            <a:chExt cx="3262869" cy="2241540"/>
          </a:xfrm>
        </p:grpSpPr>
        <p:sp>
          <p:nvSpPr>
            <p:cNvPr id="25" name="CasellaDiTesto 24"/>
            <p:cNvSpPr txBox="1"/>
            <p:nvPr/>
          </p:nvSpPr>
          <p:spPr>
            <a:xfrm>
              <a:off x="611560" y="4571836"/>
              <a:ext cx="3262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/>
                <a:t>Stabilizzazione Aerobica</a:t>
              </a:r>
              <a:endParaRPr lang="it-IT" dirty="0"/>
            </a:p>
          </p:txBody>
        </p:sp>
        <p:pic>
          <p:nvPicPr>
            <p:cNvPr id="28" name="Picture 5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29" y="4984576"/>
              <a:ext cx="3258000" cy="1828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uppo 4"/>
          <p:cNvGrpSpPr/>
          <p:nvPr/>
        </p:nvGrpSpPr>
        <p:grpSpPr>
          <a:xfrm>
            <a:off x="3419872" y="3294276"/>
            <a:ext cx="4032448" cy="1409382"/>
            <a:chOff x="4211960" y="2780928"/>
            <a:chExt cx="4032448" cy="1409382"/>
          </a:xfrm>
        </p:grpSpPr>
        <p:sp>
          <p:nvSpPr>
            <p:cNvPr id="4" name="CasellaDiTesto 3"/>
            <p:cNvSpPr txBox="1"/>
            <p:nvPr/>
          </p:nvSpPr>
          <p:spPr>
            <a:xfrm>
              <a:off x="4211960" y="2780928"/>
              <a:ext cx="28803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/>
                <a:t>n</a:t>
              </a:r>
              <a:r>
                <a:rPr lang="it-IT" sz="1600" dirty="0" smtClean="0"/>
                <a:t>° 4 reattori coibentati</a:t>
              </a:r>
              <a:endParaRPr lang="it-IT" sz="1600" dirty="0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211960" y="3140968"/>
              <a:ext cx="40324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 smtClean="0"/>
                <a:t>Alimentazione aria priva di CO</a:t>
              </a:r>
              <a:r>
                <a:rPr lang="it-IT" sz="1600" baseline="-25000" dirty="0" smtClean="0"/>
                <a:t>2</a:t>
              </a:r>
              <a:r>
                <a:rPr lang="it-IT" sz="1600" dirty="0" smtClean="0"/>
                <a:t> </a:t>
              </a:r>
              <a:endParaRPr lang="it-IT" sz="1600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211960" y="3491716"/>
              <a:ext cx="3240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 smtClean="0"/>
                <a:t>Controllo temperatura</a:t>
              </a:r>
              <a:endParaRPr lang="it-IT" sz="1600" dirty="0"/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4211960" y="3851756"/>
              <a:ext cx="3240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it-IT" sz="1600" dirty="0" smtClean="0"/>
                <a:t>Monitoraggio gas in uscita</a:t>
              </a:r>
              <a:endParaRPr lang="it-IT" sz="1600" dirty="0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70486" y="5538718"/>
            <a:ext cx="2919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Controllo parametri di processo</a:t>
            </a:r>
            <a:endParaRPr lang="it-IT" sz="1600" dirty="0"/>
          </a:p>
        </p:txBody>
      </p:sp>
      <p:cxnSp>
        <p:nvCxnSpPr>
          <p:cNvPr id="37" name="Connettore 2 36"/>
          <p:cNvCxnSpPr/>
          <p:nvPr/>
        </p:nvCxnSpPr>
        <p:spPr>
          <a:xfrm>
            <a:off x="3275856" y="5949280"/>
            <a:ext cx="3983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3746342" y="578000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Sviluppo CO</a:t>
            </a:r>
            <a:r>
              <a:rPr lang="it-IT" sz="1600" baseline="-25000" dirty="0" smtClean="0"/>
              <a:t>2</a:t>
            </a:r>
            <a:endParaRPr lang="it-IT" sz="1600" baseline="-250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3763720" y="486916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Assenza solfuri</a:t>
            </a:r>
            <a:endParaRPr lang="it-IT" sz="1600" baseline="-250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746342" y="5301207"/>
            <a:ext cx="2553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Blando incremento T </a:t>
            </a:r>
            <a:endParaRPr lang="it-IT" sz="1600" baseline="-25000" dirty="0"/>
          </a:p>
        </p:txBody>
      </p:sp>
      <p:cxnSp>
        <p:nvCxnSpPr>
          <p:cNvPr id="42" name="Connettore 1 41"/>
          <p:cNvCxnSpPr/>
          <p:nvPr/>
        </p:nvCxnSpPr>
        <p:spPr>
          <a:xfrm>
            <a:off x="3275856" y="5780003"/>
            <a:ext cx="1" cy="603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3275856" y="6383216"/>
            <a:ext cx="39834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3746342" y="6186790"/>
            <a:ext cx="2553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Andamento SV </a:t>
            </a:r>
            <a:endParaRPr lang="it-IT" sz="1600" baseline="-25000" dirty="0"/>
          </a:p>
        </p:txBody>
      </p:sp>
      <p:cxnSp>
        <p:nvCxnSpPr>
          <p:cNvPr id="50" name="Connettore 1 49"/>
          <p:cNvCxnSpPr/>
          <p:nvPr/>
        </p:nvCxnSpPr>
        <p:spPr>
          <a:xfrm flipH="1">
            <a:off x="2843808" y="5733256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V="1">
            <a:off x="3275856" y="5038437"/>
            <a:ext cx="0" cy="741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>
            <a:off x="3275856" y="5038437"/>
            <a:ext cx="3983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/>
          <p:nvPr/>
        </p:nvCxnSpPr>
        <p:spPr>
          <a:xfrm>
            <a:off x="3275857" y="5470484"/>
            <a:ext cx="3983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aborazione alternativa 59"/>
          <p:cNvSpPr/>
          <p:nvPr/>
        </p:nvSpPr>
        <p:spPr>
          <a:xfrm>
            <a:off x="3203848" y="5445224"/>
            <a:ext cx="2160239" cy="97907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EFFETTO MASSIVO</a:t>
            </a:r>
            <a:endParaRPr 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63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64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3" y="2102643"/>
            <a:ext cx="6367463" cy="363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6281"/>
            <a:ext cx="6328377" cy="28049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07504" y="2492896"/>
            <a:ext cx="632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Prove di </a:t>
            </a:r>
            <a:r>
              <a:rPr lang="it-IT" dirty="0" err="1" smtClean="0"/>
              <a:t>Fitotossicità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15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9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7" grpId="1" animBg="1"/>
      <p:bldP spid="22" grpId="0" animBg="1"/>
      <p:bldP spid="22" grpId="1" animBg="1"/>
      <p:bldP spid="23" grpId="0" animBg="1"/>
      <p:bldP spid="24" grpId="0" animBg="1"/>
      <p:bldP spid="7" grpId="0"/>
      <p:bldP spid="7" grpId="1"/>
      <p:bldP spid="7" grpId="2"/>
      <p:bldP spid="38" grpId="0"/>
      <p:bldP spid="38" grpId="1"/>
      <p:bldP spid="38" grpId="2"/>
      <p:bldP spid="40" grpId="0"/>
      <p:bldP spid="40" grpId="1"/>
      <p:bldP spid="40" grpId="2"/>
      <p:bldP spid="41" grpId="0"/>
      <p:bldP spid="41" grpId="1"/>
      <p:bldP spid="41" grpId="2"/>
      <p:bldP spid="44" grpId="0"/>
      <p:bldP spid="44" grpId="1"/>
      <p:bldP spid="44" grpId="2"/>
      <p:bldP spid="60" grpId="0" animBg="1"/>
      <p:bldP spid="60" grpId="1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712968" cy="114300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OBIETTIVO OPERATIVO 1</a:t>
            </a:r>
            <a:br>
              <a:rPr lang="it-IT" sz="4000" b="1" dirty="0" smtClean="0">
                <a:solidFill>
                  <a:schemeClr val="bg1"/>
                </a:solidFill>
              </a:rPr>
            </a:br>
            <a:r>
              <a:rPr lang="it-IT" sz="2400" b="1" i="1" dirty="0" smtClean="0">
                <a:solidFill>
                  <a:prstClr val="white"/>
                </a:solidFill>
              </a:rPr>
              <a:t> </a:t>
            </a:r>
            <a:r>
              <a:rPr lang="it-IT" sz="2000" b="1" i="1" dirty="0" smtClean="0">
                <a:solidFill>
                  <a:prstClr val="white"/>
                </a:solidFill>
              </a:rPr>
              <a:t>Definizione di un  modello predittivo della qualità futura dei fanghi e dei rifiuti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23528" y="908721"/>
            <a:ext cx="8280920" cy="648072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Analisi </a:t>
            </a:r>
            <a:r>
              <a:rPr lang="it-IT" dirty="0" err="1" smtClean="0"/>
              <a:t>multiparametriche</a:t>
            </a:r>
            <a:r>
              <a:rPr lang="it-IT" dirty="0" smtClean="0"/>
              <a:t> per individuare correlazioni e previsioni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203848" y="4077072"/>
            <a:ext cx="2016224" cy="432048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Risultati attesi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23528" y="4437112"/>
            <a:ext cx="8579296" cy="1617043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Individuare eventuali correlazioni significative fra i parametri analizzati</a:t>
            </a:r>
          </a:p>
          <a:p>
            <a:r>
              <a:rPr lang="it-IT" dirty="0" smtClean="0"/>
              <a:t>Verificare la </a:t>
            </a:r>
            <a:r>
              <a:rPr lang="it-IT" dirty="0" err="1" smtClean="0"/>
              <a:t>predittività</a:t>
            </a:r>
            <a:r>
              <a:rPr lang="it-IT" dirty="0" smtClean="0"/>
              <a:t> di tali parametri</a:t>
            </a:r>
          </a:p>
          <a:p>
            <a:r>
              <a:rPr lang="it-IT" dirty="0" smtClean="0"/>
              <a:t>Cercare di costruire un modello ad hoc per la qualità dei rifiuti analizzati</a:t>
            </a:r>
          </a:p>
        </p:txBody>
      </p:sp>
      <p:grpSp>
        <p:nvGrpSpPr>
          <p:cNvPr id="7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0" name="Segnaposto testo 2"/>
          <p:cNvSpPr txBox="1">
            <a:spLocks/>
          </p:cNvSpPr>
          <p:nvPr/>
        </p:nvSpPr>
        <p:spPr>
          <a:xfrm>
            <a:off x="2699792" y="980728"/>
            <a:ext cx="1368152" cy="4237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RISULTATI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Segnaposto contenuto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011297"/>
            <a:ext cx="2880320" cy="25617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645024"/>
            <a:ext cx="229720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221088"/>
            <a:ext cx="2492127" cy="245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egnaposto contenuto 3"/>
          <p:cNvSpPr txBox="1">
            <a:spLocks/>
          </p:cNvSpPr>
          <p:nvPr/>
        </p:nvSpPr>
        <p:spPr>
          <a:xfrm>
            <a:off x="323528" y="1556792"/>
            <a:ext cx="5400600" cy="2808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Periodo considerato  2010 - 2014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Valori medi mensili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Studio statistico multivariato con i metodi: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PCA (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Princiapl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compponent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Analysis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MFA ( Multiple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Factor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Analysis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ARIMA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MAD (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Median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Deviation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BOXPLOT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egnaposto contenuto 3"/>
          <p:cNvSpPr txBox="1">
            <a:spLocks/>
          </p:cNvSpPr>
          <p:nvPr/>
        </p:nvSpPr>
        <p:spPr>
          <a:xfrm>
            <a:off x="27756" y="1484784"/>
            <a:ext cx="5912396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Tutti i parametri analizzati mostrano un andamento </a:t>
            </a:r>
            <a:r>
              <a:rPr kumimoji="0" 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senza particolari eccezionalità ,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dimostrazione di processi stabili senza cambiamenti radicali nel periodo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Dal punto di vista delle correlazioni e dei trend </a:t>
            </a:r>
            <a:r>
              <a:rPr kumimoji="0" 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 è possibile individuare fenomenologie o periodicità tipiche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che non siano direttamente riconducibili alla conduzione degli impianti (fermata, manutenzione, ecc.) o alla natura intrinseca della variabile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 è stato possibile costruire modelli predittivi attendibili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8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8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5" grpId="1" build="p"/>
      <p:bldP spid="6" grpId="0" uiExpand="1" build="p"/>
      <p:bldP spid="6" grpId="1" build="p"/>
      <p:bldP spid="6" grpId="2" uiExpand="1" build="p"/>
      <p:bldP spid="10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864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RECUPERO </a:t>
            </a:r>
            <a:r>
              <a:rPr lang="it-IT" b="1" dirty="0" err="1" smtClean="0">
                <a:solidFill>
                  <a:prstClr val="white"/>
                </a:solidFill>
              </a:rPr>
              <a:t>DI</a:t>
            </a:r>
            <a:r>
              <a:rPr lang="it-IT" b="1" dirty="0" smtClean="0">
                <a:solidFill>
                  <a:prstClr val="white"/>
                </a:solidFill>
              </a:rPr>
              <a:t> MATERIA</a:t>
            </a:r>
            <a:br>
              <a:rPr lang="it-IT" b="1" dirty="0" smtClean="0">
                <a:solidFill>
                  <a:prstClr val="white"/>
                </a:solidFill>
              </a:rPr>
            </a:br>
            <a:r>
              <a:rPr lang="it-IT" sz="3100" b="1" dirty="0" smtClean="0">
                <a:solidFill>
                  <a:prstClr val="white"/>
                </a:solidFill>
              </a:rPr>
              <a:t>PROVE </a:t>
            </a:r>
            <a:r>
              <a:rPr lang="it-IT" sz="3100" b="1" dirty="0" err="1" smtClean="0">
                <a:solidFill>
                  <a:prstClr val="white"/>
                </a:solidFill>
              </a:rPr>
              <a:t>DI</a:t>
            </a:r>
            <a:r>
              <a:rPr lang="it-IT" sz="3100" b="1" dirty="0" smtClean="0">
                <a:solidFill>
                  <a:prstClr val="white"/>
                </a:solidFill>
              </a:rPr>
              <a:t> COMPOSTAGGIO</a:t>
            </a:r>
            <a:endParaRPr lang="it-IT" sz="2000" b="1" i="1" dirty="0">
              <a:solidFill>
                <a:prstClr val="white"/>
              </a:solidFill>
            </a:endParaRPr>
          </a:p>
        </p:txBody>
      </p:sp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5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6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9" name="CasellaDiTesto 8"/>
          <p:cNvSpPr txBox="1"/>
          <p:nvPr/>
        </p:nvSpPr>
        <p:spPr>
          <a:xfrm>
            <a:off x="251520" y="4221088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Inoculo (ammendante compostato da RSU)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220072" y="453060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Anidride carbonica prodotta</a:t>
            </a:r>
            <a:endParaRPr lang="it-IT" sz="16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220072" y="510667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Ossigeno in uscita</a:t>
            </a:r>
            <a:endParaRPr lang="it-IT" sz="16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220072" y="568273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Controllo umidità</a:t>
            </a:r>
            <a:endParaRPr lang="it-IT" sz="1600" dirty="0"/>
          </a:p>
        </p:txBody>
      </p:sp>
      <p:sp>
        <p:nvSpPr>
          <p:cNvPr id="15" name="Gallone 14"/>
          <p:cNvSpPr/>
          <p:nvPr/>
        </p:nvSpPr>
        <p:spPr>
          <a:xfrm>
            <a:off x="4067944" y="4797152"/>
            <a:ext cx="720080" cy="144016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Gallone 15"/>
          <p:cNvSpPr/>
          <p:nvPr/>
        </p:nvSpPr>
        <p:spPr>
          <a:xfrm>
            <a:off x="4067944" y="5661248"/>
            <a:ext cx="720080" cy="144016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6" y="4475847"/>
            <a:ext cx="28098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752897" cy="2107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99346"/>
            <a:ext cx="3999541" cy="2497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uppo 10"/>
          <p:cNvGrpSpPr/>
          <p:nvPr/>
        </p:nvGrpSpPr>
        <p:grpSpPr>
          <a:xfrm>
            <a:off x="238980" y="2299345"/>
            <a:ext cx="3900972" cy="2497806"/>
            <a:chOff x="166973" y="2299345"/>
            <a:chExt cx="3900972" cy="249780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73" y="2686652"/>
              <a:ext cx="3900971" cy="21104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73" y="2299345"/>
              <a:ext cx="3900972" cy="4095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1" name="Gruppo 11"/>
          <p:cNvGrpSpPr/>
          <p:nvPr/>
        </p:nvGrpSpPr>
        <p:grpSpPr>
          <a:xfrm>
            <a:off x="590144" y="2132856"/>
            <a:ext cx="7734980" cy="2509044"/>
            <a:chOff x="590144" y="2504132"/>
            <a:chExt cx="7734980" cy="2509044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089" y="2505288"/>
              <a:ext cx="3415089" cy="2507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44" y="2504132"/>
              <a:ext cx="2181656" cy="25090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9" name="Picture 11" descr="C:\Users\Valerio\AppData\Local\Microsoft\Windows\Temporary Internet Files\Content.Outlook\R8IJBH3Z\IMG_2065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86706" y="2674758"/>
              <a:ext cx="2507888" cy="21689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asellaDiTesto 17"/>
          <p:cNvSpPr txBox="1"/>
          <p:nvPr/>
        </p:nvSpPr>
        <p:spPr>
          <a:xfrm>
            <a:off x="755576" y="494116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Configurazione reattoristica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Condizioni di processo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Miscela in ingresso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5076056" y="494116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Temperatura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Umidità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CO</a:t>
            </a:r>
            <a:r>
              <a:rPr lang="it-IT" baseline="-25000" dirty="0" smtClean="0"/>
              <a:t>2</a:t>
            </a:r>
            <a:r>
              <a:rPr lang="it-IT" dirty="0" smtClean="0"/>
              <a:t> prodotta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</p:txBody>
      </p:sp>
      <p:sp>
        <p:nvSpPr>
          <p:cNvPr id="30" name="Gallone 29"/>
          <p:cNvSpPr/>
          <p:nvPr/>
        </p:nvSpPr>
        <p:spPr>
          <a:xfrm>
            <a:off x="3995936" y="5301208"/>
            <a:ext cx="720080" cy="144016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12" name="Gruppo 21"/>
          <p:cNvGrpSpPr/>
          <p:nvPr/>
        </p:nvGrpSpPr>
        <p:grpSpPr>
          <a:xfrm>
            <a:off x="899592" y="4869160"/>
            <a:ext cx="7425532" cy="873388"/>
            <a:chOff x="899592" y="5949280"/>
            <a:chExt cx="7425532" cy="873388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899592" y="6237312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Instabilità risultati</a:t>
              </a:r>
              <a:endParaRPr lang="it-IT" dirty="0"/>
            </a:p>
          </p:txBody>
        </p:sp>
        <p:sp>
          <p:nvSpPr>
            <p:cNvPr id="32" name="Gallone 31"/>
            <p:cNvSpPr/>
            <p:nvPr/>
          </p:nvSpPr>
          <p:spPr>
            <a:xfrm>
              <a:off x="3203848" y="6381328"/>
              <a:ext cx="720080" cy="144016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4355976" y="5949280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Controllo parametri di processo</a:t>
              </a:r>
              <a:endParaRPr lang="it-IT" dirty="0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355976" y="6453336"/>
              <a:ext cx="3969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Parziale innesco bio-ossidazione</a:t>
              </a:r>
              <a:endParaRPr lang="it-IT" dirty="0"/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0" y="2046113"/>
            <a:ext cx="9144000" cy="37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CARATTERIZZAZIONE MATRICI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238980" y="2766193"/>
            <a:ext cx="3253681" cy="37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</a:t>
            </a:r>
            <a:r>
              <a:rPr lang="it-IT" b="1" dirty="0" smtClean="0"/>
              <a:t>DIGESTATO CUOIO DEPUR</a:t>
            </a:r>
            <a:endParaRPr lang="it-IT" b="1" dirty="0"/>
          </a:p>
        </p:txBody>
      </p:sp>
      <p:sp>
        <p:nvSpPr>
          <p:cNvPr id="38" name="Gallone 37"/>
          <p:cNvSpPr/>
          <p:nvPr/>
        </p:nvSpPr>
        <p:spPr>
          <a:xfrm>
            <a:off x="3757439" y="2874916"/>
            <a:ext cx="720080" cy="144016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4774702" y="2766193"/>
            <a:ext cx="42617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Conformità </a:t>
            </a:r>
            <a:r>
              <a:rPr lang="it-IT" sz="1600" b="1" dirty="0"/>
              <a:t>(D.LGS. 75/2010 </a:t>
            </a:r>
            <a:r>
              <a:rPr lang="it-IT" sz="1600" b="1" dirty="0" smtClean="0"/>
              <a:t> </a:t>
            </a:r>
            <a:r>
              <a:rPr lang="it-IT" sz="1600" b="1" dirty="0"/>
              <a:t>fertilizzanti)</a:t>
            </a:r>
          </a:p>
          <a:p>
            <a:r>
              <a:rPr lang="it-IT" sz="1600" b="1" dirty="0" smtClean="0"/>
              <a:t>- parametri agronomici </a:t>
            </a:r>
          </a:p>
          <a:p>
            <a:r>
              <a:rPr lang="it-IT" sz="1600" b="1" dirty="0" smtClean="0"/>
              <a:t>- valori limite metalli pesanti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238981" y="4149080"/>
            <a:ext cx="3253681" cy="37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</a:t>
            </a:r>
            <a:r>
              <a:rPr lang="it-IT" b="1" dirty="0" smtClean="0"/>
              <a:t>DIGESTATO AQUARNO</a:t>
            </a:r>
            <a:endParaRPr lang="it-IT" b="1" dirty="0"/>
          </a:p>
        </p:txBody>
      </p:sp>
      <p:sp>
        <p:nvSpPr>
          <p:cNvPr id="41" name="Gallone 40"/>
          <p:cNvSpPr/>
          <p:nvPr/>
        </p:nvSpPr>
        <p:spPr>
          <a:xfrm>
            <a:off x="3757440" y="4257803"/>
            <a:ext cx="720080" cy="144016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4774703" y="4149080"/>
            <a:ext cx="4261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Conformità </a:t>
            </a:r>
            <a:r>
              <a:rPr lang="it-IT" sz="1600" b="1" dirty="0"/>
              <a:t>(D.LGS. 75/2010 </a:t>
            </a:r>
            <a:r>
              <a:rPr lang="it-IT" sz="1600" b="1" dirty="0" smtClean="0"/>
              <a:t> </a:t>
            </a:r>
            <a:r>
              <a:rPr lang="it-IT" sz="1600" b="1" dirty="0"/>
              <a:t>fertilizzanti)</a:t>
            </a:r>
          </a:p>
          <a:p>
            <a:r>
              <a:rPr lang="it-IT" sz="1600" b="1" dirty="0" smtClean="0"/>
              <a:t>- parametri agronomici </a:t>
            </a:r>
          </a:p>
          <a:p>
            <a:r>
              <a:rPr lang="it-IT" sz="1600" b="1" dirty="0" smtClean="0"/>
              <a:t>Non conformità (</a:t>
            </a:r>
            <a:r>
              <a:rPr lang="it-IT" sz="1600" b="1" dirty="0"/>
              <a:t>D.LGS. 75/2010  fertilizzanti</a:t>
            </a:r>
            <a:r>
              <a:rPr lang="it-IT" sz="1600" b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it-IT" sz="1600" b="1" dirty="0" smtClean="0"/>
              <a:t>Nichel</a:t>
            </a:r>
          </a:p>
          <a:p>
            <a:pPr marL="285750" indent="-285750">
              <a:buFontTx/>
              <a:buChar char="-"/>
            </a:pPr>
            <a:r>
              <a:rPr lang="it-IT" sz="1600" b="1" dirty="0" smtClean="0"/>
              <a:t>Cadmio</a:t>
            </a:r>
            <a:endParaRPr lang="it-IT" sz="1600" b="1" dirty="0"/>
          </a:p>
          <a:p>
            <a:endParaRPr lang="it-IT" b="1" dirty="0" smtClean="0"/>
          </a:p>
        </p:txBody>
      </p:sp>
      <p:sp>
        <p:nvSpPr>
          <p:cNvPr id="25" name="CasellaDiTesto 24"/>
          <p:cNvSpPr txBox="1"/>
          <p:nvPr/>
        </p:nvSpPr>
        <p:spPr>
          <a:xfrm>
            <a:off x="0" y="20515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SCALE-UP DI PROCESSO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0" y="249289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 AQUARNO</a:t>
            </a:r>
            <a:endParaRPr lang="it-IT" sz="2400" b="1" dirty="0"/>
          </a:p>
        </p:txBody>
      </p:sp>
      <p:sp>
        <p:nvSpPr>
          <p:cNvPr id="45" name="Gallone 44"/>
          <p:cNvSpPr/>
          <p:nvPr/>
        </p:nvSpPr>
        <p:spPr>
          <a:xfrm rot="8340658">
            <a:off x="3491879" y="3284984"/>
            <a:ext cx="720080" cy="144016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6" name="Gallone 45"/>
          <p:cNvSpPr/>
          <p:nvPr/>
        </p:nvSpPr>
        <p:spPr>
          <a:xfrm rot="2694035">
            <a:off x="5004048" y="3284984"/>
            <a:ext cx="720080" cy="144016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195736" y="3789040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DIGESTATO AEROBICO</a:t>
            </a:r>
            <a:endParaRPr lang="it-IT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4832412" y="3789040"/>
            <a:ext cx="261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DIGESTATO ANAEROBICO</a:t>
            </a:r>
            <a:endParaRPr lang="it-IT" dirty="0"/>
          </a:p>
        </p:txBody>
      </p:sp>
      <p:sp>
        <p:nvSpPr>
          <p:cNvPr id="28" name="Elaborazione alternativa 27"/>
          <p:cNvSpPr/>
          <p:nvPr/>
        </p:nvSpPr>
        <p:spPr>
          <a:xfrm>
            <a:off x="3275856" y="4797152"/>
            <a:ext cx="2880320" cy="85923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ATTIVITA’ SPERIMENTALE COMPROMESSA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6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  <p:bldP spid="15" grpId="0" animBg="1"/>
      <p:bldP spid="15" grpId="1" animBg="1"/>
      <p:bldP spid="16" grpId="0" animBg="1"/>
      <p:bldP spid="16" grpId="1" animBg="1"/>
      <p:bldP spid="18" grpId="0"/>
      <p:bldP spid="18" grpId="1"/>
      <p:bldP spid="29" grpId="0"/>
      <p:bldP spid="29" grpId="1"/>
      <p:bldP spid="30" grpId="0" animBg="1"/>
      <p:bldP spid="30" grpId="1" animBg="1"/>
      <p:bldP spid="23" grpId="0"/>
      <p:bldP spid="23" grpId="1"/>
      <p:bldP spid="24" grpId="0"/>
      <p:bldP spid="24" grpId="1"/>
      <p:bldP spid="38" grpId="0" animBg="1"/>
      <p:bldP spid="38" grpId="1" animBg="1"/>
      <p:bldP spid="39" grpId="0"/>
      <p:bldP spid="39" grpId="1"/>
      <p:bldP spid="40" grpId="0"/>
      <p:bldP spid="40" grpId="1"/>
      <p:bldP spid="41" grpId="0" animBg="1"/>
      <p:bldP spid="41" grpId="1" animBg="1"/>
      <p:bldP spid="42" grpId="0"/>
      <p:bldP spid="42" grpId="1"/>
      <p:bldP spid="25" grpId="0"/>
      <p:bldP spid="26" grpId="0"/>
      <p:bldP spid="45" grpId="0" animBg="1"/>
      <p:bldP spid="46" grpId="0" animBg="1"/>
      <p:bldP spid="27" grpId="0"/>
      <p:bldP spid="48" grpId="0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RECUPERO </a:t>
            </a:r>
            <a:r>
              <a:rPr lang="it-IT" b="1" dirty="0" err="1" smtClean="0">
                <a:solidFill>
                  <a:prstClr val="white"/>
                </a:solidFill>
              </a:rPr>
              <a:t>DI</a:t>
            </a:r>
            <a:r>
              <a:rPr lang="it-IT" b="1" dirty="0" smtClean="0">
                <a:solidFill>
                  <a:prstClr val="white"/>
                </a:solidFill>
              </a:rPr>
              <a:t> MATERIA</a:t>
            </a:r>
            <a:r>
              <a:rPr lang="it-IT" sz="3600" b="1" dirty="0" smtClean="0">
                <a:solidFill>
                  <a:prstClr val="white"/>
                </a:solidFill>
              </a:rPr>
              <a:t/>
            </a:r>
            <a:br>
              <a:rPr lang="it-IT" sz="3600" b="1" dirty="0" smtClean="0">
                <a:solidFill>
                  <a:prstClr val="white"/>
                </a:solidFill>
              </a:rPr>
            </a:br>
            <a:r>
              <a:rPr lang="it-IT" sz="3100" b="1" dirty="0" smtClean="0">
                <a:solidFill>
                  <a:prstClr val="white"/>
                </a:solidFill>
              </a:rPr>
              <a:t>CENERI GASSIFICAZIONE DIGESTATO</a:t>
            </a:r>
            <a:endParaRPr lang="it-IT" sz="3100" b="1" i="1" dirty="0">
              <a:solidFill>
                <a:prstClr val="white"/>
              </a:solidFill>
            </a:endParaRPr>
          </a:p>
        </p:txBody>
      </p:sp>
      <p:sp>
        <p:nvSpPr>
          <p:cNvPr id="7" name="Elaborazione 6"/>
          <p:cNvSpPr/>
          <p:nvPr/>
        </p:nvSpPr>
        <p:spPr>
          <a:xfrm>
            <a:off x="551317" y="3501008"/>
            <a:ext cx="1656184" cy="576064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Fango</a:t>
            </a:r>
            <a:endParaRPr lang="it-IT" dirty="0"/>
          </a:p>
        </p:txBody>
      </p:sp>
      <p:sp>
        <p:nvSpPr>
          <p:cNvPr id="8" name="Elaborazione 7"/>
          <p:cNvSpPr/>
          <p:nvPr/>
        </p:nvSpPr>
        <p:spPr>
          <a:xfrm>
            <a:off x="3674200" y="3501008"/>
            <a:ext cx="1656184" cy="576064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Digestione Anaerobica</a:t>
            </a:r>
            <a:endParaRPr lang="it-IT" dirty="0"/>
          </a:p>
        </p:txBody>
      </p:sp>
      <p:sp>
        <p:nvSpPr>
          <p:cNvPr id="9" name="Elaborazione 8"/>
          <p:cNvSpPr/>
          <p:nvPr/>
        </p:nvSpPr>
        <p:spPr>
          <a:xfrm>
            <a:off x="6804248" y="2780928"/>
            <a:ext cx="1656184" cy="576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Gassificazione</a:t>
            </a:r>
            <a:endParaRPr lang="it-IT" sz="1600" dirty="0"/>
          </a:p>
        </p:txBody>
      </p:sp>
      <p:sp>
        <p:nvSpPr>
          <p:cNvPr id="10" name="Elaborazione 9"/>
          <p:cNvSpPr/>
          <p:nvPr/>
        </p:nvSpPr>
        <p:spPr>
          <a:xfrm>
            <a:off x="6804248" y="4509120"/>
            <a:ext cx="1656184" cy="5760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Recupero Ceneri</a:t>
            </a:r>
            <a:endParaRPr lang="it-IT" dirty="0"/>
          </a:p>
        </p:txBody>
      </p:sp>
      <p:sp>
        <p:nvSpPr>
          <p:cNvPr id="11" name="Gallone 10"/>
          <p:cNvSpPr/>
          <p:nvPr/>
        </p:nvSpPr>
        <p:spPr>
          <a:xfrm>
            <a:off x="2630084" y="3645024"/>
            <a:ext cx="720080" cy="288032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Gallone 11"/>
          <p:cNvSpPr/>
          <p:nvPr/>
        </p:nvSpPr>
        <p:spPr>
          <a:xfrm>
            <a:off x="5654420" y="3645024"/>
            <a:ext cx="720080" cy="288032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Gallone 12"/>
          <p:cNvSpPr/>
          <p:nvPr/>
        </p:nvSpPr>
        <p:spPr>
          <a:xfrm rot="5400000">
            <a:off x="7236296" y="3789040"/>
            <a:ext cx="720080" cy="288032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588224" y="2564904"/>
            <a:ext cx="2088232" cy="273630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51317" y="2348880"/>
            <a:ext cx="582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Sperimentazione su scala di laboratorio</a:t>
            </a:r>
            <a:endParaRPr lang="it-IT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51317" y="2790220"/>
            <a:ext cx="5823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 smtClean="0"/>
              <a:t>Preparazione dei campioni di fanghi essiccati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 smtClean="0"/>
              <a:t>Esecuzione delle prove di piro-gassificazione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 smtClean="0"/>
              <a:t>Caratterizzazione e classificazione delle ceneri prodotte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 smtClean="0"/>
              <a:t>Esecuzione delle prove di stabilizzazione delle ceneri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 smtClean="0"/>
              <a:t>Caratterizzazione e classificazione degli stabilizzati  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7074"/>
            <a:ext cx="3816424" cy="2402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9" name="Tabel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176257"/>
              </p:ext>
            </p:extLst>
          </p:nvPr>
        </p:nvGraphicFramePr>
        <p:xfrm>
          <a:off x="611560" y="2636911"/>
          <a:ext cx="5544616" cy="3312369"/>
        </p:xfrm>
        <a:graphic>
          <a:graphicData uri="http://schemas.openxmlformats.org/drawingml/2006/table">
            <a:tbl>
              <a:tblPr/>
              <a:tblGrid>
                <a:gridCol w="754966"/>
                <a:gridCol w="487717"/>
                <a:gridCol w="388338"/>
                <a:gridCol w="907444"/>
                <a:gridCol w="916137"/>
                <a:gridCol w="1045007"/>
                <a:gridCol w="1045007"/>
              </a:tblGrid>
              <a:tr h="87879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smtClean="0">
                          <a:effectLst/>
                          <a:latin typeface="Tahoma"/>
                        </a:rPr>
                        <a:t>Parametro</a:t>
                      </a:r>
                      <a:endParaRPr lang="it-IT" sz="900" b="0" i="0" u="none" strike="noStrike" dirty="0">
                        <a:effectLst/>
                        <a:latin typeface="Tahoma"/>
                      </a:endParaRP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5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smtClean="0">
                          <a:effectLst/>
                          <a:latin typeface="Tahoma"/>
                        </a:rPr>
                        <a:t>U.M.</a:t>
                      </a:r>
                      <a:endParaRPr lang="it-IT" sz="900" b="0" i="0" u="none" strike="noStrike" dirty="0">
                        <a:effectLst/>
                        <a:latin typeface="Tahoma"/>
                      </a:endParaRP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5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LQ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5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smtClean="0">
                          <a:effectLst/>
                          <a:latin typeface="Arial"/>
                        </a:rPr>
                        <a:t>CENERI  LABORATORIO</a:t>
                      </a:r>
                      <a:r>
                        <a:rPr lang="it-IT" sz="900" b="0" i="0" u="none" strike="noStrike" baseline="0" dirty="0" smtClean="0">
                          <a:effectLst/>
                          <a:latin typeface="Arial"/>
                        </a:rPr>
                        <a:t> </a:t>
                      </a:r>
                      <a:r>
                        <a:rPr lang="it-IT" sz="900" b="0" i="0" u="none" strike="noStrike" dirty="0" smtClean="0">
                          <a:effectLst/>
                          <a:latin typeface="Arial"/>
                        </a:rPr>
                        <a:t>DIGESTATO AQUARNO                      </a:t>
                      </a:r>
                      <a:endParaRPr lang="it-IT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5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smtClean="0">
                          <a:effectLst/>
                          <a:latin typeface="Arial"/>
                        </a:rPr>
                        <a:t>CENERI LABORATORIO</a:t>
                      </a:r>
                      <a:r>
                        <a:rPr lang="it-IT" sz="900" b="0" i="0" u="none" strike="noStrike" baseline="0" dirty="0" smtClean="0">
                          <a:effectLst/>
                          <a:latin typeface="Arial"/>
                        </a:rPr>
                        <a:t> DIGESTATO  </a:t>
                      </a:r>
                      <a:r>
                        <a:rPr lang="it-IT" sz="900" b="0" i="0" u="none" strike="noStrike" dirty="0" smtClean="0">
                          <a:effectLst/>
                          <a:latin typeface="Arial"/>
                        </a:rPr>
                        <a:t>CUOIDEPUR</a:t>
                      </a:r>
                      <a:endParaRPr lang="it-IT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5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smtClean="0">
                          <a:effectLst/>
                          <a:latin typeface="Arial"/>
                        </a:rPr>
                        <a:t>CENERI LABORATORIO</a:t>
                      </a:r>
                      <a:r>
                        <a:rPr lang="it-IT" sz="900" b="0" i="0" u="none" strike="noStrike" baseline="0" dirty="0" smtClean="0">
                          <a:effectLst/>
                          <a:latin typeface="Arial"/>
                        </a:rPr>
                        <a:t> </a:t>
                      </a:r>
                      <a:r>
                        <a:rPr lang="it-IT" sz="900" b="0" i="0" u="none" strike="noStrike" dirty="0" smtClean="0">
                          <a:effectLst/>
                          <a:latin typeface="Arial"/>
                        </a:rPr>
                        <a:t>PELLET</a:t>
                      </a:r>
                      <a:endParaRPr lang="it-IT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5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smtClean="0">
                          <a:effectLst/>
                          <a:latin typeface="Arial"/>
                        </a:rPr>
                        <a:t>CENERI  IMPIANTO</a:t>
                      </a:r>
                      <a:r>
                        <a:rPr lang="it-IT" sz="900" b="0" i="0" u="none" strike="noStrike" baseline="0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it-IT" sz="900" b="0" i="0" u="none" strike="noStrike" dirty="0" smtClean="0">
                          <a:effectLst/>
                          <a:latin typeface="Arial"/>
                        </a:rPr>
                        <a:t> PELLET</a:t>
                      </a:r>
                      <a:endParaRPr lang="it-IT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75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41146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 smtClean="0">
                          <a:effectLst/>
                          <a:latin typeface="Tahoma"/>
                        </a:rPr>
                        <a:t>CADMIO</a:t>
                      </a:r>
                      <a:endParaRPr lang="it-IT" sz="900" b="0" i="0" u="none" strike="noStrike" dirty="0">
                        <a:effectLst/>
                        <a:latin typeface="Tahoma"/>
                      </a:endParaRP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mg/kg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0,19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0,332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0,282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0,348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</a:tr>
              <a:tr h="386703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CROMO TOTALE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mg/kg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0,16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39200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11500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15,5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540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</a:tr>
              <a:tr h="341146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MERCURIO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mg/kg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0,3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smtClean="0">
                          <a:effectLst/>
                          <a:latin typeface="Tahoma"/>
                        </a:rPr>
                        <a:t>&lt; LQ</a:t>
                      </a:r>
                      <a:endParaRPr lang="it-IT" sz="900" b="0" i="0" u="none" strike="noStrike" dirty="0">
                        <a:effectLst/>
                        <a:latin typeface="Tahoma"/>
                      </a:endParaRP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0,31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</a:tr>
              <a:tr h="341146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NICHEL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mg/kg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0,29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205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43,9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23,5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642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</a:tr>
              <a:tr h="341146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PIOMBO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mg/kg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0,64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33,8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7,9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2,26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</a:tr>
              <a:tr h="341146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RAME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mg/kg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0,34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558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130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10,7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21,3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</a:tr>
              <a:tr h="341146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ZINCO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>
                          <a:effectLst/>
                          <a:latin typeface="Tahoma"/>
                        </a:rPr>
                        <a:t>mg/kg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0,68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1040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800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4,18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>
                          <a:effectLst/>
                          <a:latin typeface="Tahoma"/>
                        </a:rPr>
                        <a:t>23,9</a:t>
                      </a:r>
                    </a:p>
                  </a:txBody>
                  <a:tcPr marL="8100" marR="8100" marT="81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Gallone 15"/>
          <p:cNvSpPr/>
          <p:nvPr/>
        </p:nvSpPr>
        <p:spPr>
          <a:xfrm rot="16200000">
            <a:off x="5365238" y="6308171"/>
            <a:ext cx="573764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Gallone 20"/>
          <p:cNvSpPr/>
          <p:nvPr/>
        </p:nvSpPr>
        <p:spPr>
          <a:xfrm rot="16200000">
            <a:off x="4285118" y="6308171"/>
            <a:ext cx="573764" cy="1440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2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23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4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047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10" grpId="0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4" grpId="0" animBg="1"/>
      <p:bldP spid="3" grpId="0"/>
      <p:bldP spid="3" grpId="1"/>
      <p:bldP spid="15" grpId="0"/>
      <p:bldP spid="15" grpId="1"/>
      <p:bldP spid="16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2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4" name="Segnaposto testo 2"/>
          <p:cNvSpPr>
            <a:spLocks noGrp="1"/>
          </p:cNvSpPr>
          <p:nvPr>
            <p:ph type="body" idx="1"/>
          </p:nvPr>
        </p:nvSpPr>
        <p:spPr>
          <a:xfrm>
            <a:off x="0" y="1637110"/>
            <a:ext cx="9144000" cy="495746"/>
          </a:xfrm>
        </p:spPr>
        <p:txBody>
          <a:bodyPr/>
          <a:lstStyle/>
          <a:p>
            <a:pPr algn="ctr"/>
            <a:r>
              <a:rPr lang="it-IT" dirty="0" smtClean="0"/>
              <a:t>TEST DI CESSIONE</a:t>
            </a:r>
            <a:endParaRPr lang="it-IT" dirty="0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2339752" y="2132856"/>
            <a:ext cx="1184109" cy="5760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5580112" y="2132856"/>
            <a:ext cx="1152128" cy="5760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716016" y="285293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Limiti smaltimento in discarica                 D.LGS.27/09/2010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67544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Limiti per il recupero                                   D.M. 05.02.1998 (DM 186/06)</a:t>
            </a:r>
            <a:endParaRPr lang="it-IT" dirty="0"/>
          </a:p>
        </p:txBody>
      </p:sp>
      <p:graphicFrame>
        <p:nvGraphicFramePr>
          <p:cNvPr id="24" name="Tabel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947531"/>
              </p:ext>
            </p:extLst>
          </p:nvPr>
        </p:nvGraphicFramePr>
        <p:xfrm>
          <a:off x="539552" y="2157941"/>
          <a:ext cx="8003234" cy="3827218"/>
        </p:xfrm>
        <a:graphic>
          <a:graphicData uri="http://schemas.openxmlformats.org/drawingml/2006/table">
            <a:tbl>
              <a:tblPr/>
              <a:tblGrid>
                <a:gridCol w="973005"/>
                <a:gridCol w="521253"/>
                <a:gridCol w="497194"/>
                <a:gridCol w="1229622"/>
                <a:gridCol w="1229622"/>
                <a:gridCol w="1154775"/>
                <a:gridCol w="1275064"/>
                <a:gridCol w="1122699"/>
              </a:tblGrid>
              <a:tr h="134612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CONFRONTO CON I LIMITI PER IL RECUPERO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34860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effectLst/>
                        <a:latin typeface="Arial"/>
                      </a:endParaRPr>
                    </a:p>
                  </a:txBody>
                  <a:tcPr marL="8241" marR="8241" marT="824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UM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effectLst/>
                          <a:latin typeface="Arial"/>
                        </a:rPr>
                        <a:t>CENERI  LABORATORIO DIGESTATO AQUARNO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effectLst/>
                          <a:latin typeface="Arial"/>
                        </a:rPr>
                        <a:t>CENERI LABORATORIO DIGESTATO  CUOIDEPUR</a:t>
                      </a:r>
                      <a:br>
                        <a:rPr lang="it-IT" sz="700" b="0" i="0" u="none" strike="noStrike" dirty="0">
                          <a:effectLst/>
                          <a:latin typeface="Arial"/>
                        </a:rPr>
                      </a:br>
                      <a:endParaRPr lang="it-IT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effectLst/>
                          <a:latin typeface="Arial"/>
                        </a:rPr>
                        <a:t>CENERI  IMPIANTO       PELLET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effectLst/>
                          <a:latin typeface="Arial"/>
                        </a:rPr>
                        <a:t>CENERI LABORATORIO    PELLET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D.M. 05.02.1998 (DM 186/06) RECUPERO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ANTIMONIO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0,0005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0,0961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0,0455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ARSENICO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0,0071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0,05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BARIO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0,0701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1,54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0,114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BERILLIO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0,0005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0,01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CADMIO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0,0003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0,005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COBALTO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0,25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CROMO TOTALE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1010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0,084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0,103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0,05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MERCURIO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0,0002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0,001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NICHEL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0,004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0,0105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1,19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0,01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PIOMBO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0,05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RAME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0,0616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0,05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SELENIO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1,92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0,0962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0,0081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0,01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VANADIO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0,25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ZINCO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0,002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0,0829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CLORURI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16000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886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5,36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48,8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FLUORURI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2,95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0,317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1,5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NITRATI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1,86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12,8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2,28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2,35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SOLFATI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11.200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2.530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8,39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506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250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CIANURI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0,01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0,05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pH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effectLst/>
                          <a:latin typeface="Arial"/>
                        </a:rPr>
                        <a:t>10,66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12,55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8,27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8,83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5,5 - 12,0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COD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255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98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4310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8241" marR="8241" marT="82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8241" marR="8241" marT="82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864580"/>
              </p:ext>
            </p:extLst>
          </p:nvPr>
        </p:nvGraphicFramePr>
        <p:xfrm>
          <a:off x="443949" y="2165446"/>
          <a:ext cx="8160498" cy="3783841"/>
        </p:xfrm>
        <a:graphic>
          <a:graphicData uri="http://schemas.openxmlformats.org/drawingml/2006/table">
            <a:tbl>
              <a:tblPr/>
              <a:tblGrid>
                <a:gridCol w="794018"/>
                <a:gridCol w="427549"/>
                <a:gridCol w="410096"/>
                <a:gridCol w="1003429"/>
                <a:gridCol w="1003429"/>
                <a:gridCol w="942351"/>
                <a:gridCol w="1040512"/>
                <a:gridCol w="916176"/>
                <a:gridCol w="863822"/>
                <a:gridCol w="759116"/>
              </a:tblGrid>
              <a:tr h="536824"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 dirty="0">
                        <a:effectLst/>
                        <a:latin typeface="Arial"/>
                      </a:endParaRPr>
                    </a:p>
                  </a:txBody>
                  <a:tcPr marL="6601" marR="6601" marT="66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700" b="0" i="0" u="none" strike="noStrike">
                        <a:effectLst/>
                        <a:latin typeface="Arial"/>
                      </a:endParaRPr>
                    </a:p>
                  </a:txBody>
                  <a:tcPr marL="6601" marR="6601" marT="66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700" b="0" i="0" u="none" strike="noStrike">
                        <a:effectLst/>
                        <a:latin typeface="Arial"/>
                      </a:endParaRPr>
                    </a:p>
                  </a:txBody>
                  <a:tcPr marL="6601" marR="6601" marT="660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CONFRONTO CON I LIMITI PER LE DISCARICHE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09642">
                <a:tc>
                  <a:txBody>
                    <a:bodyPr/>
                    <a:lstStyle/>
                    <a:p>
                      <a:pPr algn="l" fontAlgn="b"/>
                      <a:endParaRPr lang="it-IT" sz="700" b="0" i="0" u="none" strike="noStrike">
                        <a:effectLst/>
                        <a:latin typeface="Arial"/>
                      </a:endParaRPr>
                    </a:p>
                  </a:txBody>
                  <a:tcPr marL="6601" marR="6601" marT="660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 dirty="0">
                          <a:effectLst/>
                          <a:latin typeface="Arial"/>
                        </a:rPr>
                        <a:t>UM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 dirty="0">
                          <a:effectLst/>
                          <a:latin typeface="Arial"/>
                        </a:rPr>
                        <a:t>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CENERI  LABORATORIO DIGESTATO AQUARNO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CENERI LABORATORIO DIGESTATO  CUOIDEPUR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CENERI  IMPIANTO       PELLET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CENERI LABORATORIO    PELLET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 Decreto 27-set-2010</a:t>
                      </a:r>
                      <a:b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NON PERICOLOSI</a:t>
                      </a:r>
                      <a:b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tab. 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Decreto 27-set-2010</a:t>
                      </a:r>
                      <a:b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NON PERICOLOSI</a:t>
                      </a:r>
                      <a:b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tab. 5a </a:t>
                      </a:r>
                      <a:b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(PERICOLOSO in discarica x NON PERICOLOSI)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Decreto 27-set-2010</a:t>
                      </a:r>
                      <a:b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PERICOLOSI</a:t>
                      </a:r>
                      <a:b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6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tab</a:t>
                      </a:r>
                      <a: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. 6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ANTIMONIO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0,0005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0,0961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 dirty="0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0,0455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0,07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0,07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0,5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ARSENICO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 dirty="0">
                          <a:effectLst/>
                          <a:latin typeface="Arial"/>
                        </a:rPr>
                        <a:t>0,0071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 dirty="0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BARIO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0,0701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1,54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 dirty="0">
                          <a:effectLst/>
                          <a:latin typeface="Arial"/>
                        </a:rPr>
                        <a:t>0,114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CADMIO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0,0003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 dirty="0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0,5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CROMO TOTALE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1010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0,084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 dirty="0">
                          <a:effectLst/>
                          <a:latin typeface="Arial"/>
                        </a:rPr>
                        <a:t>0,103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MERCURIO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0,0002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 dirty="0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0,2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MOLIBDENO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0,674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0,0696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0,0341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0,0166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NICHEL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0,004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0,0105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1,19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PIOMBO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RAME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0,0616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SELENIO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1,92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0,0962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0,009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0,0081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0,05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0,7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ZINCO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0,002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0,0829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CLORURI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16000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886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5,36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48,8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2.500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1.500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2.500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FLUORURI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2,95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0,317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SOLFATI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11200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2530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8,39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506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5.000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2.000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5.000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DOC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164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67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2670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&lt; LQ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80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TDS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mg/L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60.000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9.170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3.930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0" u="none" strike="noStrike">
                          <a:effectLst/>
                          <a:latin typeface="Arial"/>
                        </a:rPr>
                        <a:t>1.020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10.000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6.000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10.000</a:t>
                      </a:r>
                    </a:p>
                  </a:txBody>
                  <a:tcPr marL="6601" marR="6601" marT="66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7" name="Tabell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503"/>
              </p:ext>
            </p:extLst>
          </p:nvPr>
        </p:nvGraphicFramePr>
        <p:xfrm>
          <a:off x="1460500" y="2348880"/>
          <a:ext cx="6222999" cy="1857375"/>
        </p:xfrm>
        <a:graphic>
          <a:graphicData uri="http://schemas.openxmlformats.org/drawingml/2006/table">
            <a:tbl>
              <a:tblPr/>
              <a:tblGrid>
                <a:gridCol w="1056197"/>
                <a:gridCol w="938842"/>
                <a:gridCol w="926155"/>
                <a:gridCol w="865891"/>
                <a:gridCol w="989590"/>
                <a:gridCol w="1446324"/>
              </a:tblGrid>
              <a:tr h="523875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100" b="1" i="0" u="none" strike="noStrike" dirty="0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 dirty="0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Ceneri </a:t>
                      </a:r>
                      <a:r>
                        <a:rPr lang="it-IT" sz="1100" b="1" i="0" u="none" strike="noStrike" dirty="0" smtClean="0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1100" b="1" i="0" u="none" strike="noStrike" dirty="0" err="1" smtClean="0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Aquarno</a:t>
                      </a:r>
                      <a:endParaRPr lang="it-IT" sz="1100" b="1" i="0" u="none" strike="noStrike" dirty="0">
                        <a:solidFill>
                          <a:srgbClr val="943634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Ceneri Cuoiodepur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Cemento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Calce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Acqua                       (percentuale sul solido totale)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Ricetta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Ricetta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Ricetta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Ricetta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Ricetta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Ricetta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100" b="1" i="0" u="none" strike="noStrike">
                          <a:solidFill>
                            <a:srgbClr val="943634"/>
                          </a:solidFill>
                          <a:effectLst/>
                          <a:latin typeface="Calibri"/>
                        </a:rPr>
                        <a:t>Ricetta 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Segnaposto testo 2"/>
          <p:cNvSpPr>
            <a:spLocks noGrp="1"/>
          </p:cNvSpPr>
          <p:nvPr>
            <p:ph type="body" idx="1"/>
          </p:nvPr>
        </p:nvSpPr>
        <p:spPr>
          <a:xfrm>
            <a:off x="35496" y="1772816"/>
            <a:ext cx="9073008" cy="495746"/>
          </a:xfrm>
        </p:spPr>
        <p:txBody>
          <a:bodyPr/>
          <a:lstStyle/>
          <a:p>
            <a:pPr algn="ctr"/>
            <a:r>
              <a:rPr lang="it-IT" dirty="0" smtClean="0"/>
              <a:t>STABILIZZAZIONE CENERI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1475656" y="1671191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TEST CESSIONE CENERI STABILIZZATE</a:t>
            </a:r>
            <a:endParaRPr lang="it-IT" sz="2400" b="1" dirty="0"/>
          </a:p>
        </p:txBody>
      </p:sp>
      <p:graphicFrame>
        <p:nvGraphicFramePr>
          <p:cNvPr id="29" name="Tabel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731567"/>
              </p:ext>
            </p:extLst>
          </p:nvPr>
        </p:nvGraphicFramePr>
        <p:xfrm>
          <a:off x="395536" y="2079040"/>
          <a:ext cx="8363271" cy="3870240"/>
        </p:xfrm>
        <a:graphic>
          <a:graphicData uri="http://schemas.openxmlformats.org/drawingml/2006/table">
            <a:tbl>
              <a:tblPr/>
              <a:tblGrid>
                <a:gridCol w="905682"/>
                <a:gridCol w="805050"/>
                <a:gridCol w="794171"/>
                <a:gridCol w="742495"/>
                <a:gridCol w="713042"/>
                <a:gridCol w="792088"/>
                <a:gridCol w="792088"/>
                <a:gridCol w="720080"/>
                <a:gridCol w="638063"/>
                <a:gridCol w="522194"/>
                <a:gridCol w="938318"/>
              </a:tblGrid>
              <a:tr h="174335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37" marR="8037" marT="803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CONFRONTO CON I LIMITI PER LO SMALTIMENTO IN DISCARICA PER PERICOLOSI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578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700" b="0" i="0" u="none" strike="noStrike">
                          <a:solidFill>
                            <a:srgbClr val="FF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U.M.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Ricetta 1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Ricetta 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Ricetta 3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Ricetta 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Ricetta 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Ricetta 6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Ricetta 7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Decreto 27-set-2010</a:t>
                      </a:r>
                      <a:b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PERICOLOSI</a:t>
                      </a:r>
                      <a:b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tab. 6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ANTIMONIO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0,0005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0,5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ARSENICO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BARIO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0,183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0,157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0,248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0,279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0,24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0,749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CADMIO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0,0003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0,5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CROMO TOTALE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0,001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374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358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554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232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53,5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45,9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0,148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MERCURIO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0,0002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0,2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MOLIBDENO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0,31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0,277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0,434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0,21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0,0583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0,0499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0,013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NICHEL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PIOMBO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RAME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SELENIO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0,184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0,203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0,278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0,122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0,0394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0,0486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0,7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ZINCO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0,002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0,106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0,148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0,0212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0,017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0,0109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CLORURI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5.700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5.350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7.940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3.660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375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385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45,2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2.500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FLUORURI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0,386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0,143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0,174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SOLFATI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5.150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4.500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7.190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3.470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1.320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1.460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462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5.000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DOC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68,5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66,5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68,0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65,0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28,5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27,5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&lt; LQ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-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12,8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13,0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12,7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12,9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12,9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12,9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12,9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  <a:tr h="174335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TDS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mg/L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19.400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20.200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26.900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C00000"/>
                          </a:solidFill>
                          <a:effectLst/>
                          <a:latin typeface="Tahoma"/>
                        </a:rPr>
                        <a:t>14.600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5.010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6.020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3.600</a:t>
                      </a:r>
                    </a:p>
                  </a:txBody>
                  <a:tcPr marL="8037" marR="8037" marT="80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10.000</a:t>
                      </a:r>
                    </a:p>
                  </a:txBody>
                  <a:tcPr marL="8037" marR="8037" marT="80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ED0"/>
                    </a:solidFill>
                  </a:tcPr>
                </a:tc>
              </a:tr>
            </a:tbl>
          </a:graphicData>
        </a:graphic>
      </p:graphicFrame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RECUPERO </a:t>
            </a:r>
            <a:r>
              <a:rPr lang="it-IT" b="1" dirty="0" err="1" smtClean="0">
                <a:solidFill>
                  <a:prstClr val="white"/>
                </a:solidFill>
              </a:rPr>
              <a:t>DI</a:t>
            </a:r>
            <a:r>
              <a:rPr lang="it-IT" b="1" dirty="0" smtClean="0">
                <a:solidFill>
                  <a:prstClr val="white"/>
                </a:solidFill>
              </a:rPr>
              <a:t> MATERIA</a:t>
            </a:r>
            <a:r>
              <a:rPr lang="it-IT" sz="3600" b="1" dirty="0" smtClean="0">
                <a:solidFill>
                  <a:prstClr val="white"/>
                </a:solidFill>
              </a:rPr>
              <a:t/>
            </a:r>
            <a:br>
              <a:rPr lang="it-IT" sz="3600" b="1" dirty="0" smtClean="0">
                <a:solidFill>
                  <a:prstClr val="white"/>
                </a:solidFill>
              </a:rPr>
            </a:br>
            <a:r>
              <a:rPr lang="it-IT" sz="3100" b="1" dirty="0" smtClean="0">
                <a:solidFill>
                  <a:prstClr val="white"/>
                </a:solidFill>
              </a:rPr>
              <a:t>CENERI GASSIFICAZIONE DIGESTATO</a:t>
            </a:r>
            <a:endParaRPr lang="it-IT" sz="31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2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4" grpId="1" build="p"/>
      <p:bldP spid="20" grpId="0"/>
      <p:bldP spid="20" grpId="1"/>
      <p:bldP spid="21" grpId="0"/>
      <p:bldP spid="21" grpId="1"/>
      <p:bldP spid="28" grpId="0" build="p"/>
      <p:bldP spid="28" grpId="1" build="p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5280" cy="114300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OBIETTIVO OPERATIVO 4</a:t>
            </a:r>
            <a:br>
              <a:rPr lang="it-IT" sz="4000" b="1" dirty="0" smtClean="0">
                <a:solidFill>
                  <a:schemeClr val="bg1"/>
                </a:solidFill>
              </a:rPr>
            </a:br>
            <a:r>
              <a:rPr lang="it-IT" sz="3000" b="1" dirty="0" smtClean="0">
                <a:solidFill>
                  <a:schemeClr val="bg1"/>
                </a:solidFill>
              </a:rPr>
              <a:t>Valutazione critica dei risultati e validazione</a:t>
            </a:r>
            <a:endParaRPr lang="it-IT" sz="3000" dirty="0">
              <a:solidFill>
                <a:schemeClr val="bg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80649" y="1052736"/>
            <a:ext cx="4041775" cy="639762"/>
          </a:xfrm>
        </p:spPr>
        <p:txBody>
          <a:bodyPr/>
          <a:lstStyle/>
          <a:p>
            <a:r>
              <a:rPr lang="it-IT" i="1" dirty="0" smtClean="0"/>
              <a:t>LCA – Life Cycle Assessment</a:t>
            </a:r>
            <a:endParaRPr lang="it-IT" i="1" dirty="0"/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pic>
        <p:nvPicPr>
          <p:cNvPr id="12" name="Picture 4" descr="http://info.firstcarbonsolutions.com/Portals/147290/images/life%20cycle%20thinking%20gr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38" y="1448602"/>
            <a:ext cx="1152128" cy="110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1" descr="C:\Documents and Settings\Monica\Desktop\Accademic_english\LCA-Elemen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696" t="2290" r="15001" b="3836"/>
          <a:stretch>
            <a:fillRect/>
          </a:stretch>
        </p:blipFill>
        <p:spPr bwMode="auto">
          <a:xfrm>
            <a:off x="251520" y="2911212"/>
            <a:ext cx="3133660" cy="2855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tangolo 4"/>
          <p:cNvSpPr/>
          <p:nvPr/>
        </p:nvSpPr>
        <p:spPr>
          <a:xfrm>
            <a:off x="3563888" y="2672694"/>
            <a:ext cx="51629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Scopo </a:t>
            </a:r>
            <a:r>
              <a:rPr lang="it-IT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dell’analisi</a:t>
            </a:r>
          </a:p>
          <a:p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Studio </a:t>
            </a:r>
            <a:r>
              <a:rPr lang="it-IT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degli impatti ambientali associati al trattamento di 1 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kg </a:t>
            </a:r>
            <a:r>
              <a:rPr lang="it-IT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di fanghi di depurazione prodotti da depuratori del distretto conciario e il confronto con la filiera di valorizzazione energetica basata sulla digestione anaerobica e piro-gassificazione oggetto delle attività sperimentali del 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Progetto META</a:t>
            </a:r>
          </a:p>
          <a:p>
            <a:endParaRPr lang="it-IT" sz="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it-IT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Unità funzionale</a:t>
            </a:r>
          </a:p>
          <a:p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1 kg di fango secco in ingresso</a:t>
            </a:r>
          </a:p>
          <a:p>
            <a:endParaRPr lang="it-IT" sz="8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it-IT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Raccolta dei </a:t>
            </a:r>
            <a:r>
              <a:rPr lang="it-IT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dati (LCI)</a:t>
            </a:r>
          </a:p>
          <a:p>
            <a:r>
              <a:rPr lang="it-IT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P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er </a:t>
            </a:r>
            <a:r>
              <a:rPr lang="it-IT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la modellazione dei processi sonovstati 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utilizzati dati </a:t>
            </a:r>
            <a:r>
              <a:rPr lang="it-IT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primari (dati d’impianto riferiti all’anno 2012 raccolti presso i consorzi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).</a:t>
            </a:r>
          </a:p>
          <a:p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Database: Ecoinvent 3</a:t>
            </a:r>
          </a:p>
          <a:p>
            <a:endParaRPr lang="it-IT" sz="8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it-IT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Metodo applicato per l’analisi degli impatti (</a:t>
            </a:r>
            <a:r>
              <a:rPr lang="it-IT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LCIA)</a:t>
            </a:r>
          </a:p>
          <a:p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Edip 2003 (Software SimaPro 8.0.3)</a:t>
            </a:r>
            <a:endParaRPr lang="it-IT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828628"/>
            <a:ext cx="74242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dirty="0">
                <a:latin typeface="Calibri" panose="020F0502020204030204" pitchFamily="34" charset="0"/>
                <a:cs typeface="Times New Roman" pitchFamily="18" charset="0"/>
              </a:rPr>
              <a:t>Strumento che permette di valutare gli impatti ambientali associati al ciclo di vita di un prodotto, processo o attività, attraverso l’identificazione e la quantificazione dei consumi di materia, energia ed emissioni nell’ambiente e l’identificazione delle opportunità per diminuire tali impatti”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prstClr val="white"/>
                </a:solidFill>
              </a:rPr>
              <a:t>OBIETTIVO OPERATIVO 4</a:t>
            </a:r>
            <a:br>
              <a:rPr lang="it-IT" sz="4000" b="1" dirty="0" smtClean="0">
                <a:solidFill>
                  <a:prstClr val="white"/>
                </a:solidFill>
              </a:rPr>
            </a:br>
            <a:r>
              <a:rPr lang="it-IT" sz="2000" b="1" i="1" dirty="0" smtClean="0">
                <a:solidFill>
                  <a:prstClr val="white"/>
                </a:solidFill>
              </a:rPr>
              <a:t>Impostazione dell’Inventario del Ciclo di Vita </a:t>
            </a:r>
            <a:endParaRPr lang="it-IT" sz="2000" i="1" dirty="0"/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80649" y="1020887"/>
            <a:ext cx="4041775" cy="639762"/>
          </a:xfrm>
        </p:spPr>
        <p:txBody>
          <a:bodyPr/>
          <a:lstStyle/>
          <a:p>
            <a:r>
              <a:rPr lang="it-IT" i="1" dirty="0" smtClean="0"/>
              <a:t>LCA – Life Cycle Assessment</a:t>
            </a:r>
            <a:endParaRPr lang="it-IT" i="1" dirty="0"/>
          </a:p>
        </p:txBody>
      </p:sp>
      <p:sp>
        <p:nvSpPr>
          <p:cNvPr id="16" name="Segnaposto testo 2"/>
          <p:cNvSpPr txBox="1">
            <a:spLocks/>
          </p:cNvSpPr>
          <p:nvPr/>
        </p:nvSpPr>
        <p:spPr>
          <a:xfrm>
            <a:off x="180649" y="1596951"/>
            <a:ext cx="4040187" cy="31988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000" b="1" i="1" cap="small" dirty="0" smtClean="0">
                <a:latin typeface="+mn-lt"/>
                <a:cs typeface="+mn-cs"/>
              </a:rPr>
              <a:t>Confini del sistema</a:t>
            </a:r>
            <a:endParaRPr lang="it-IT" sz="2000" b="1" i="1" cap="small" dirty="0">
              <a:latin typeface="+mn-lt"/>
              <a:cs typeface="+mn-cs"/>
            </a:endParaRPr>
          </a:p>
        </p:txBody>
      </p:sp>
      <p:grpSp>
        <p:nvGrpSpPr>
          <p:cNvPr id="4" name="Group 26"/>
          <p:cNvGrpSpPr/>
          <p:nvPr/>
        </p:nvGrpSpPr>
        <p:grpSpPr>
          <a:xfrm>
            <a:off x="151785" y="1973709"/>
            <a:ext cx="5674107" cy="2272283"/>
            <a:chOff x="3059832" y="1628800"/>
            <a:chExt cx="5674107" cy="2272283"/>
          </a:xfrm>
        </p:grpSpPr>
        <p:pic>
          <p:nvPicPr>
            <p:cNvPr id="1027" name="Picture 14" descr="C:\Users\M\Documents\Prog META\LCA_META\REPORT finale Ob.4\fig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764" y="1700808"/>
              <a:ext cx="5591175" cy="220027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3059832" y="1628800"/>
              <a:ext cx="906082" cy="33855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it-IT" sz="1600" i="1" cap="small" dirty="0" smtClean="0"/>
                <a:t>Aquarno</a:t>
              </a:r>
              <a:endParaRPr lang="en-US" sz="1600" dirty="0"/>
            </a:p>
          </p:txBody>
        </p:sp>
      </p:grpSp>
      <p:grpSp>
        <p:nvGrpSpPr>
          <p:cNvPr id="5" name="Group 27"/>
          <p:cNvGrpSpPr/>
          <p:nvPr/>
        </p:nvGrpSpPr>
        <p:grpSpPr>
          <a:xfrm>
            <a:off x="3214772" y="4434476"/>
            <a:ext cx="5893732" cy="2306892"/>
            <a:chOff x="3142764" y="4437112"/>
            <a:chExt cx="5893732" cy="2306892"/>
          </a:xfrm>
        </p:grpSpPr>
        <p:pic>
          <p:nvPicPr>
            <p:cNvPr id="1026" name="Picture 15" descr="C:\Users\M\Documents\Prog META\LCA_META\REPORT finale Ob.4\fig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764" y="4469440"/>
              <a:ext cx="5882808" cy="2274564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7920485" y="4437112"/>
              <a:ext cx="1116011" cy="33855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i="1" cap="small" dirty="0" err="1"/>
                <a:t>Cuoiodepur</a:t>
              </a:r>
              <a:endParaRPr lang="en-US" sz="1600" i="1" cap="small" dirty="0"/>
            </a:p>
          </p:txBody>
        </p:sp>
      </p:grpSp>
      <p:grpSp>
        <p:nvGrpSpPr>
          <p:cNvPr id="6" name="Group 31"/>
          <p:cNvGrpSpPr/>
          <p:nvPr/>
        </p:nvGrpSpPr>
        <p:grpSpPr>
          <a:xfrm>
            <a:off x="98990" y="4466804"/>
            <a:ext cx="3024336" cy="1369291"/>
            <a:chOff x="93422" y="3573016"/>
            <a:chExt cx="3024336" cy="1369291"/>
          </a:xfrm>
        </p:grpSpPr>
        <p:sp>
          <p:nvSpPr>
            <p:cNvPr id="29" name="Rounded Rectangle 28"/>
            <p:cNvSpPr/>
            <p:nvPr/>
          </p:nvSpPr>
          <p:spPr>
            <a:xfrm>
              <a:off x="93422" y="3573016"/>
              <a:ext cx="3024336" cy="135009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75" name="Picture 2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968"/>
            <a:stretch/>
          </p:blipFill>
          <p:spPr bwMode="auto">
            <a:xfrm>
              <a:off x="155370" y="3661190"/>
              <a:ext cx="2947907" cy="1281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Rectangle 32"/>
          <p:cNvSpPr/>
          <p:nvPr/>
        </p:nvSpPr>
        <p:spPr>
          <a:xfrm>
            <a:off x="5825892" y="1951721"/>
            <a:ext cx="32716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Confini del sistema</a:t>
            </a:r>
            <a:endParaRPr lang="it-IT" sz="1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it-I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Processi </a:t>
            </a:r>
            <a:r>
              <a:rPr lang="it-I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attribuiti al trattamento di  1 </a:t>
            </a:r>
            <a:r>
              <a:rPr lang="it-I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kg </a:t>
            </a:r>
            <a:r>
              <a:rPr lang="it-I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di fanghi di depurazione (su base secca</a:t>
            </a:r>
            <a:r>
              <a:rPr lang="it-I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): comprendono </a:t>
            </a:r>
            <a:r>
              <a:rPr lang="it-I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l’ispessimento, la disidratazione e il successivo trattamento termico del fango. </a:t>
            </a:r>
            <a:endParaRPr lang="it-IT" sz="1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it-I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Soltanto </a:t>
            </a:r>
            <a:r>
              <a:rPr lang="it-I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la fase di esercizio è stata valutata nello </a:t>
            </a:r>
            <a:r>
              <a:rPr lang="it-IT" sz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studio; il </a:t>
            </a:r>
            <a:r>
              <a:rPr lang="it-IT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funzionamento dell'impianto di trattamento delle acque reflue non è stato considerato dal momento che è condiviso da tutti gli scenari oggetto di studio: i fanghi in uscita dai sedimentatori sono stati scelti come punto di partenza dell’analisi.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OBIETTIVO OPERATIVO 4</a:t>
            </a:r>
            <a:br>
              <a:rPr lang="it-IT" b="1" dirty="0" smtClean="0">
                <a:solidFill>
                  <a:prstClr val="white"/>
                </a:solidFill>
              </a:rPr>
            </a:br>
            <a:r>
              <a:rPr lang="it-IT" sz="2200" b="1" i="1" dirty="0" smtClean="0">
                <a:solidFill>
                  <a:prstClr val="white"/>
                </a:solidFill>
              </a:rPr>
              <a:t>Impostazione dell’Inventario del Ciclo di Vita </a:t>
            </a:r>
            <a:endParaRPr lang="it-IT" sz="2200" dirty="0"/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pSp>
        <p:nvGrpSpPr>
          <p:cNvPr id="4" name="Group 6"/>
          <p:cNvGrpSpPr/>
          <p:nvPr/>
        </p:nvGrpSpPr>
        <p:grpSpPr>
          <a:xfrm>
            <a:off x="198180" y="1810479"/>
            <a:ext cx="5488592" cy="4120133"/>
            <a:chOff x="3419872" y="1484784"/>
            <a:chExt cx="5488592" cy="4120133"/>
          </a:xfrm>
        </p:grpSpPr>
        <p:pic>
          <p:nvPicPr>
            <p:cNvPr id="4098" name="Picture 3" descr="C:\Users\M\Documents\Prog META\LCA_META\REPORT finale Ob.4\fig7MET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556792"/>
              <a:ext cx="5410200" cy="40481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7447038" y="1484784"/>
              <a:ext cx="1461426" cy="33855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it-IT" sz="1600" i="1" cap="small" dirty="0" smtClean="0"/>
                <a:t>Progetto META</a:t>
              </a:r>
              <a:endParaRPr lang="en-US" sz="1600" dirty="0"/>
            </a:p>
          </p:txBody>
        </p:sp>
      </p:grpSp>
      <p:grpSp>
        <p:nvGrpSpPr>
          <p:cNvPr id="5" name="Group 11"/>
          <p:cNvGrpSpPr/>
          <p:nvPr/>
        </p:nvGrpSpPr>
        <p:grpSpPr>
          <a:xfrm>
            <a:off x="5678783" y="2149033"/>
            <a:ext cx="3281513" cy="3101444"/>
            <a:chOff x="5737780" y="3073152"/>
            <a:chExt cx="3281513" cy="3101444"/>
          </a:xfrm>
        </p:grpSpPr>
        <p:sp>
          <p:nvSpPr>
            <p:cNvPr id="19" name="Rectangle 18"/>
            <p:cNvSpPr/>
            <p:nvPr/>
          </p:nvSpPr>
          <p:spPr>
            <a:xfrm>
              <a:off x="5770060" y="3073152"/>
              <a:ext cx="3243576" cy="273630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37780" y="3127608"/>
              <a:ext cx="3281513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/>
                <a:t>Per il processo sviluppato nell’ambito del processo META l’analisi del ciclo di vita è stata condotta considerando 4 scenari di smaltimento del fango in uscita dal processo di digestione anaerobica:</a:t>
              </a:r>
            </a:p>
            <a:p>
              <a:pPr lvl="0"/>
              <a:r>
                <a:rPr lang="it-IT" sz="1200" i="1" dirty="0"/>
                <a:t>Scenario 1</a:t>
              </a:r>
              <a:r>
                <a:rPr lang="it-IT" sz="1200" dirty="0"/>
                <a:t>: produzione di pellicino</a:t>
              </a:r>
            </a:p>
            <a:p>
              <a:pPr lvl="0"/>
              <a:r>
                <a:rPr lang="it-IT" sz="1200" i="1" dirty="0"/>
                <a:t>Scenario 2</a:t>
              </a:r>
              <a:r>
                <a:rPr lang="it-IT" sz="1200" dirty="0"/>
                <a:t>: produzione di idrolizzato proteico </a:t>
              </a:r>
            </a:p>
            <a:p>
              <a:pPr lvl="0"/>
              <a:r>
                <a:rPr lang="it-IT" sz="1200" i="1" dirty="0"/>
                <a:t>Scenario 3</a:t>
              </a:r>
              <a:r>
                <a:rPr lang="it-IT" sz="1200" dirty="0"/>
                <a:t>: compostaggio </a:t>
              </a:r>
            </a:p>
            <a:p>
              <a:pPr lvl="0"/>
              <a:r>
                <a:rPr lang="it-IT" sz="1200" i="1" dirty="0"/>
                <a:t>Scenario 4</a:t>
              </a:r>
              <a:r>
                <a:rPr lang="it-IT" sz="1200" dirty="0"/>
                <a:t>: recupero energetico (gassificazione)</a:t>
              </a:r>
            </a:p>
            <a:p>
              <a:r>
                <a:rPr lang="it-IT" sz="1200" dirty="0"/>
                <a:t> </a:t>
              </a:r>
            </a:p>
            <a:p>
              <a:r>
                <a:rPr lang="it-IT" sz="1200" dirty="0"/>
                <a:t>La modellazione e l’analisi dei flussi di input/output è stata perciò condotta anche </a:t>
              </a:r>
              <a:r>
                <a:rPr lang="it-IT" sz="1200" dirty="0" smtClean="0"/>
                <a:t>sull’</a:t>
              </a:r>
              <a:r>
                <a:rPr lang="it-IT" sz="1200" b="1" dirty="0" smtClean="0">
                  <a:solidFill>
                    <a:srgbClr val="FF0000"/>
                  </a:solidFill>
                </a:rPr>
                <a:t>Impianto </a:t>
              </a:r>
              <a:r>
                <a:rPr lang="it-IT" sz="1200" b="1" dirty="0">
                  <a:solidFill>
                    <a:srgbClr val="FF0000"/>
                  </a:solidFill>
                </a:rPr>
                <a:t>SGS</a:t>
              </a:r>
              <a:r>
                <a:rPr lang="it-IT" sz="1200" dirty="0"/>
                <a:t> per la produzione di idrolizzato proteico </a:t>
              </a:r>
              <a:endParaRPr lang="it-IT" sz="1200" dirty="0" smtClean="0"/>
            </a:p>
            <a:p>
              <a:endParaRPr lang="it-IT" sz="1200" dirty="0"/>
            </a:p>
            <a:p>
              <a:endParaRPr lang="en-US" sz="1200" dirty="0"/>
            </a:p>
          </p:txBody>
        </p:sp>
      </p:grpSp>
      <p:sp>
        <p:nvSpPr>
          <p:cNvPr id="17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80649" y="804863"/>
            <a:ext cx="4041775" cy="639762"/>
          </a:xfrm>
        </p:spPr>
        <p:txBody>
          <a:bodyPr/>
          <a:lstStyle/>
          <a:p>
            <a:r>
              <a:rPr lang="it-IT" i="1" dirty="0" smtClean="0"/>
              <a:t>LCA – Life Cycle Assessment</a:t>
            </a:r>
            <a:endParaRPr lang="it-IT" i="1" dirty="0"/>
          </a:p>
        </p:txBody>
      </p:sp>
      <p:sp>
        <p:nvSpPr>
          <p:cNvPr id="18" name="Segnaposto testo 2"/>
          <p:cNvSpPr txBox="1">
            <a:spLocks/>
          </p:cNvSpPr>
          <p:nvPr/>
        </p:nvSpPr>
        <p:spPr>
          <a:xfrm>
            <a:off x="180649" y="1380927"/>
            <a:ext cx="4040187" cy="31988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000" b="1" i="1" cap="small" dirty="0" smtClean="0">
                <a:latin typeface="+mn-lt"/>
                <a:cs typeface="+mn-cs"/>
              </a:rPr>
              <a:t>Confini del sistema</a:t>
            </a:r>
            <a:endParaRPr lang="it-IT" sz="2000" b="1" i="1" cap="small" dirty="0">
              <a:latin typeface="+mn-lt"/>
              <a:cs typeface="+mn-cs"/>
            </a:endParaRPr>
          </a:p>
        </p:txBody>
      </p:sp>
      <p:pic>
        <p:nvPicPr>
          <p:cNvPr id="16" name="Picture 6" descr="http://www.progettometa.it/CmsData/Consorzio%20SGS/Logo%20SGS.JPG"/>
          <p:cNvPicPr>
            <a:picLocks noChangeAspect="1" noChangeArrowheads="1"/>
          </p:cNvPicPr>
          <p:nvPr/>
        </p:nvPicPr>
        <p:blipFill>
          <a:blip r:embed="rId5" cstate="print"/>
          <a:srcRect l="2542" t="16353" r="22495" b="32507"/>
          <a:stretch>
            <a:fillRect/>
          </a:stretch>
        </p:blipFill>
        <p:spPr bwMode="auto">
          <a:xfrm>
            <a:off x="6587075" y="5085184"/>
            <a:ext cx="1464929" cy="571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OBIETTIVO OPERATIVO 4</a:t>
            </a:r>
            <a:br>
              <a:rPr lang="it-IT" b="1" dirty="0" smtClean="0">
                <a:solidFill>
                  <a:prstClr val="white"/>
                </a:solidFill>
              </a:rPr>
            </a:br>
            <a:r>
              <a:rPr lang="it-IT" sz="2200" b="1" i="1" dirty="0" smtClean="0">
                <a:solidFill>
                  <a:prstClr val="white"/>
                </a:solidFill>
              </a:rPr>
              <a:t>Impostazione dell’Inventario del Ciclo di Vita </a:t>
            </a:r>
            <a:endParaRPr lang="it-IT" sz="2200" dirty="0"/>
          </a:p>
        </p:txBody>
      </p:sp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7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80649" y="804863"/>
            <a:ext cx="4041775" cy="639762"/>
          </a:xfrm>
        </p:spPr>
        <p:txBody>
          <a:bodyPr/>
          <a:lstStyle/>
          <a:p>
            <a:r>
              <a:rPr lang="it-IT" i="1" dirty="0" smtClean="0"/>
              <a:t>LCA – Life Cycle Assessment</a:t>
            </a:r>
            <a:endParaRPr lang="it-IT" i="1" dirty="0"/>
          </a:p>
        </p:txBody>
      </p:sp>
      <p:sp>
        <p:nvSpPr>
          <p:cNvPr id="18" name="Segnaposto testo 2"/>
          <p:cNvSpPr txBox="1">
            <a:spLocks/>
          </p:cNvSpPr>
          <p:nvPr/>
        </p:nvSpPr>
        <p:spPr>
          <a:xfrm>
            <a:off x="180649" y="1380927"/>
            <a:ext cx="4040187" cy="31988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000" b="1" i="1" cap="small" dirty="0" smtClean="0">
                <a:latin typeface="+mn-lt"/>
                <a:cs typeface="+mn-cs"/>
              </a:rPr>
              <a:t>Analisi d’inventario</a:t>
            </a:r>
            <a:endParaRPr lang="it-IT" sz="2000" b="1" i="1" cap="small" dirty="0"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" y="2564904"/>
            <a:ext cx="5231164" cy="318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3440" y="1916832"/>
            <a:ext cx="8588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Per ciascuna unità di processo degli scenari analizzati sono stati elaborati i dati in riferimento all’unità funzionale.</a:t>
            </a:r>
          </a:p>
          <a:p>
            <a:r>
              <a:rPr lang="it-IT" sz="1400" dirty="0"/>
              <a:t>A titolo di esempio si riporta l’inventario della sezione di essiccamento dell’impianto Cuoiodpeur.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4944"/>
            <a:ext cx="3698262" cy="259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3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07503" y="4459972"/>
            <a:ext cx="8900417" cy="23597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OBIETTIVO OPERATIVO 4</a:t>
            </a:r>
            <a:br>
              <a:rPr lang="it-IT" b="1" dirty="0" smtClean="0">
                <a:solidFill>
                  <a:prstClr val="white"/>
                </a:solidFill>
              </a:rPr>
            </a:br>
            <a:r>
              <a:rPr lang="it-IT" sz="2200" b="1" i="1" dirty="0" smtClean="0">
                <a:solidFill>
                  <a:prstClr val="white"/>
                </a:solidFill>
              </a:rPr>
              <a:t>Confronto tra stato attuale e stato modificato</a:t>
            </a:r>
            <a:endParaRPr lang="it-IT" sz="2200" dirty="0"/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7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80649" y="804863"/>
            <a:ext cx="4041775" cy="639762"/>
          </a:xfrm>
        </p:spPr>
        <p:txBody>
          <a:bodyPr/>
          <a:lstStyle/>
          <a:p>
            <a:r>
              <a:rPr lang="it-IT" i="1" dirty="0" smtClean="0"/>
              <a:t>LCA – Life Cycle Assessment</a:t>
            </a:r>
            <a:endParaRPr lang="it-IT" i="1" dirty="0"/>
          </a:p>
        </p:txBody>
      </p:sp>
      <p:sp>
        <p:nvSpPr>
          <p:cNvPr id="18" name="Segnaposto testo 2"/>
          <p:cNvSpPr txBox="1">
            <a:spLocks/>
          </p:cNvSpPr>
          <p:nvPr/>
        </p:nvSpPr>
        <p:spPr>
          <a:xfrm>
            <a:off x="180649" y="1380927"/>
            <a:ext cx="4040187" cy="31988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000" b="1" i="1" cap="small" dirty="0" smtClean="0">
                <a:latin typeface="+mn-lt"/>
                <a:cs typeface="+mn-cs"/>
              </a:rPr>
              <a:t>Analisi degli impatti</a:t>
            </a:r>
            <a:endParaRPr lang="it-IT" sz="2000" b="1" i="1" cap="small" dirty="0">
              <a:latin typeface="+mn-lt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213983" y="1814471"/>
            <a:ext cx="4192192" cy="2664232"/>
            <a:chOff x="179512" y="1844824"/>
            <a:chExt cx="4192192" cy="266423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8388" y="3933056"/>
              <a:ext cx="4183316" cy="57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63" y="1870898"/>
              <a:ext cx="3960767" cy="2124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 rot="16200000">
              <a:off x="-104252" y="2128588"/>
              <a:ext cx="906082" cy="33855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it-IT" sz="1600" i="1" cap="small" dirty="0" smtClean="0"/>
                <a:t>Aquarno</a:t>
              </a:r>
              <a:endParaRPr lang="en-US" sz="16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62455" y="1809005"/>
            <a:ext cx="4545466" cy="2610476"/>
            <a:chOff x="4427984" y="1784118"/>
            <a:chExt cx="4545466" cy="261047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7984" y="3937037"/>
              <a:ext cx="4545466" cy="4575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639" y="1815658"/>
              <a:ext cx="4088156" cy="21464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rot="16200000">
              <a:off x="4183272" y="2172847"/>
              <a:ext cx="1116011" cy="33855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i="1" cap="small" dirty="0" err="1"/>
                <a:t>Cuoiodepur</a:t>
              </a:r>
              <a:endParaRPr lang="en-US" sz="1600" i="1" cap="small" dirty="0"/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33" y="4220187"/>
            <a:ext cx="4433791" cy="263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0074" y="4725144"/>
            <a:ext cx="17496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/>
              <a:t>Analisi di contributo dell’Impianto Cuoiodepur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6216" y="4571068"/>
            <a:ext cx="239109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Analizzando i singoli processi si evidenzia che nel blocco trattamento termico è la sezione di essiccamento ad avere maggior peso nell’analisi e non i </a:t>
            </a:r>
            <a:r>
              <a:rPr lang="it-IT" sz="1100" dirty="0" smtClean="0"/>
              <a:t>post-trattamenti, infatti la </a:t>
            </a:r>
            <a:r>
              <a:rPr lang="it-IT" sz="1100" dirty="0"/>
              <a:t>produzione di pellicino </a:t>
            </a:r>
            <a:r>
              <a:rPr lang="it-IT" sz="1100" dirty="0" smtClean="0"/>
              <a:t>risulta avere i minori </a:t>
            </a:r>
            <a:r>
              <a:rPr lang="it-IT" sz="1100" dirty="0"/>
              <a:t>impatti </a:t>
            </a:r>
            <a:r>
              <a:rPr lang="it-IT" sz="1100" dirty="0" smtClean="0"/>
              <a:t>ambientali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583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308700" y="60680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0" name="Rectangle 9"/>
          <p:cNvSpPr/>
          <p:nvPr/>
        </p:nvSpPr>
        <p:spPr>
          <a:xfrm>
            <a:off x="412613" y="1595921"/>
            <a:ext cx="8556869" cy="5235476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18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OBIETTIVO OPERATIVO 4</a:t>
            </a:r>
            <a:br>
              <a:rPr lang="it-IT" b="1" dirty="0" smtClean="0">
                <a:solidFill>
                  <a:prstClr val="white"/>
                </a:solidFill>
              </a:rPr>
            </a:br>
            <a:r>
              <a:rPr lang="it-IT" sz="2200" b="1" i="1" dirty="0" smtClean="0">
                <a:solidFill>
                  <a:prstClr val="white"/>
                </a:solidFill>
              </a:rPr>
              <a:t>Confronto tra stato attuale e stato modificato</a:t>
            </a:r>
            <a:endParaRPr lang="it-IT" sz="2200" dirty="0"/>
          </a:p>
        </p:txBody>
      </p:sp>
      <p:sp>
        <p:nvSpPr>
          <p:cNvPr id="17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80649" y="908720"/>
            <a:ext cx="4031311" cy="423738"/>
          </a:xfrm>
        </p:spPr>
        <p:txBody>
          <a:bodyPr>
            <a:normAutofit lnSpcReduction="10000"/>
          </a:bodyPr>
          <a:lstStyle/>
          <a:p>
            <a:r>
              <a:rPr lang="it-IT" i="1" dirty="0" smtClean="0"/>
              <a:t>LCA – Life Cycle Assessment</a:t>
            </a:r>
            <a:endParaRPr lang="it-IT" i="1" dirty="0"/>
          </a:p>
        </p:txBody>
      </p:sp>
      <p:sp>
        <p:nvSpPr>
          <p:cNvPr id="18" name="Segnaposto testo 2"/>
          <p:cNvSpPr txBox="1">
            <a:spLocks/>
          </p:cNvSpPr>
          <p:nvPr/>
        </p:nvSpPr>
        <p:spPr>
          <a:xfrm>
            <a:off x="180649" y="1268760"/>
            <a:ext cx="4040187" cy="31988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000" b="1" i="1" cap="small" dirty="0" smtClean="0">
                <a:latin typeface="+mn-lt"/>
                <a:cs typeface="+mn-cs"/>
              </a:rPr>
              <a:t>Analisi degli impatti</a:t>
            </a:r>
            <a:endParaRPr lang="it-IT" sz="2000" b="1" i="1" cap="small" dirty="0"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5" y="1585367"/>
            <a:ext cx="858472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0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496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OBIETTIVO OPERATIVO 4</a:t>
            </a:r>
            <a:br>
              <a:rPr lang="it-IT" b="1" dirty="0" smtClean="0">
                <a:solidFill>
                  <a:prstClr val="white"/>
                </a:solidFill>
              </a:rPr>
            </a:br>
            <a:r>
              <a:rPr lang="it-IT" sz="2200" b="1" i="1" dirty="0" smtClean="0">
                <a:solidFill>
                  <a:prstClr val="white"/>
                </a:solidFill>
              </a:rPr>
              <a:t>Confronto tra stato attuale e stato modificato</a:t>
            </a:r>
            <a:endParaRPr lang="it-IT" sz="2200" dirty="0"/>
          </a:p>
        </p:txBody>
      </p:sp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7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80649" y="804863"/>
            <a:ext cx="4041775" cy="639762"/>
          </a:xfrm>
        </p:spPr>
        <p:txBody>
          <a:bodyPr/>
          <a:lstStyle/>
          <a:p>
            <a:r>
              <a:rPr lang="it-IT" i="1" dirty="0" smtClean="0"/>
              <a:t>LCA – Life Cycle Assessment</a:t>
            </a:r>
            <a:endParaRPr lang="it-IT" i="1" dirty="0"/>
          </a:p>
        </p:txBody>
      </p:sp>
      <p:sp>
        <p:nvSpPr>
          <p:cNvPr id="18" name="Segnaposto testo 2"/>
          <p:cNvSpPr txBox="1">
            <a:spLocks/>
          </p:cNvSpPr>
          <p:nvPr/>
        </p:nvSpPr>
        <p:spPr>
          <a:xfrm>
            <a:off x="180649" y="1380927"/>
            <a:ext cx="4040187" cy="31988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2000" b="1" i="1" cap="small" dirty="0" smtClean="0">
                <a:latin typeface="+mn-lt"/>
                <a:cs typeface="+mn-cs"/>
              </a:rPr>
              <a:t>Analisi degli impatti</a:t>
            </a:r>
            <a:endParaRPr lang="it-IT" sz="2000" b="1" i="1" cap="small" dirty="0">
              <a:latin typeface="+mn-lt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0570" y="4623266"/>
            <a:ext cx="8405886" cy="13260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5325" y="4701498"/>
            <a:ext cx="79563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Dalle analisi effettuate si evidenzia che i maggiori impatti ambientali sono associati ai trattamenti termici dei fanghi, come confermano anche i dati di letteratura.  </a:t>
            </a:r>
            <a:r>
              <a:rPr lang="it-IT" sz="1400" dirty="0" smtClean="0"/>
              <a:t>La </a:t>
            </a:r>
            <a:r>
              <a:rPr lang="it-IT" sz="1400" dirty="0"/>
              <a:t>soluzione migliore è rappresentata dalla produzione di pellicino: dal confronto tra l’attuale processo di </a:t>
            </a:r>
            <a:r>
              <a:rPr lang="it-IT" sz="1400" dirty="0">
                <a:solidFill>
                  <a:srgbClr val="FF0000"/>
                </a:solidFill>
              </a:rPr>
              <a:t>trattamento fanghi operato da </a:t>
            </a:r>
            <a:r>
              <a:rPr lang="it-IT" sz="1400" dirty="0" smtClean="0">
                <a:solidFill>
                  <a:srgbClr val="FF0000"/>
                </a:solidFill>
              </a:rPr>
              <a:t>Cuoiodepur </a:t>
            </a:r>
            <a:r>
              <a:rPr lang="it-IT" sz="1400" dirty="0" smtClean="0"/>
              <a:t>(in rosso) </a:t>
            </a:r>
            <a:r>
              <a:rPr lang="it-IT" sz="1400" dirty="0"/>
              <a:t>e quello associato alla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digestione anaerobica con successiva produzione di pellicino</a:t>
            </a:r>
            <a:r>
              <a:rPr lang="it-IT" sz="1400" dirty="0"/>
              <a:t> </a:t>
            </a:r>
            <a:r>
              <a:rPr lang="it-IT" sz="1400" dirty="0" smtClean="0"/>
              <a:t>(</a:t>
            </a:r>
            <a:r>
              <a:rPr lang="it-IT" sz="1400" dirty="0"/>
              <a:t>S</a:t>
            </a:r>
            <a:r>
              <a:rPr lang="it-IT" sz="1400" dirty="0" smtClean="0"/>
              <a:t>cenario 1, in gricgio) </a:t>
            </a:r>
            <a:r>
              <a:rPr lang="it-IT" sz="1400" dirty="0"/>
              <a:t>si evidenzia che quest’ultimo ha un impatto ambientale inferiore </a:t>
            </a:r>
            <a:r>
              <a:rPr lang="it-IT" sz="1400" dirty="0" smtClean="0"/>
              <a:t>.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7"/>
          <a:stretch/>
        </p:blipFill>
        <p:spPr bwMode="auto">
          <a:xfrm>
            <a:off x="1412193" y="2010927"/>
            <a:ext cx="6122640" cy="257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7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114300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OBIETTIVO OPERATIVO 2</a:t>
            </a:r>
            <a:r>
              <a:rPr lang="it-IT" sz="9600" b="1" dirty="0" smtClean="0">
                <a:solidFill>
                  <a:schemeClr val="bg1"/>
                </a:solidFill>
              </a:rPr>
              <a:t/>
            </a:r>
            <a:br>
              <a:rPr lang="it-IT" sz="9600" b="1" dirty="0" smtClean="0">
                <a:solidFill>
                  <a:schemeClr val="bg1"/>
                </a:solidFill>
              </a:rPr>
            </a:br>
            <a:r>
              <a:rPr lang="it-IT" sz="2200" b="1" dirty="0" smtClean="0">
                <a:solidFill>
                  <a:schemeClr val="bg1"/>
                </a:solidFill>
              </a:rPr>
              <a:t>Ricerca delle condizioni ottimali di valorizzazione energetica</a:t>
            </a:r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6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22" name="Rettangolo arrotondato 21"/>
          <p:cNvSpPr/>
          <p:nvPr/>
        </p:nvSpPr>
        <p:spPr>
          <a:xfrm>
            <a:off x="904976" y="4149080"/>
            <a:ext cx="2160240" cy="582168"/>
          </a:xfrm>
          <a:prstGeom prst="roundRect">
            <a:avLst/>
          </a:prstGeom>
          <a:solidFill>
            <a:srgbClr val="BF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FANGO CONCIARIO</a:t>
            </a:r>
            <a:endParaRPr lang="it-IT" b="1" dirty="0"/>
          </a:p>
        </p:txBody>
      </p:sp>
      <p:sp>
        <p:nvSpPr>
          <p:cNvPr id="23" name="Freccia in giù 22"/>
          <p:cNvSpPr/>
          <p:nvPr/>
        </p:nvSpPr>
        <p:spPr>
          <a:xfrm>
            <a:off x="1763688" y="4797152"/>
            <a:ext cx="216024" cy="57606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>
            <a:off x="3131840" y="4365104"/>
            <a:ext cx="864096" cy="216024"/>
          </a:xfrm>
          <a:prstGeom prst="rightArrow">
            <a:avLst/>
          </a:prstGeom>
          <a:solidFill>
            <a:srgbClr val="33CC33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arrotondato 24"/>
          <p:cNvSpPr/>
          <p:nvPr/>
        </p:nvSpPr>
        <p:spPr>
          <a:xfrm>
            <a:off x="4067944" y="4155184"/>
            <a:ext cx="1728192" cy="641968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Pretrattamento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6" name="Freccia a destra 25"/>
          <p:cNvSpPr/>
          <p:nvPr/>
        </p:nvSpPr>
        <p:spPr>
          <a:xfrm>
            <a:off x="5868144" y="4329100"/>
            <a:ext cx="864096" cy="252028"/>
          </a:xfrm>
          <a:prstGeom prst="rightArrow">
            <a:avLst/>
          </a:prstGeom>
          <a:solidFill>
            <a:schemeClr val="accent6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arrotondato 26"/>
          <p:cNvSpPr/>
          <p:nvPr/>
        </p:nvSpPr>
        <p:spPr>
          <a:xfrm>
            <a:off x="6811662" y="4059070"/>
            <a:ext cx="2095646" cy="6660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Digestione mesofila/ termofila</a:t>
            </a:r>
            <a:endParaRPr lang="it-IT" b="1" dirty="0"/>
          </a:p>
        </p:txBody>
      </p:sp>
      <p:sp>
        <p:nvSpPr>
          <p:cNvPr id="28" name="Rettangolo arrotondato 27"/>
          <p:cNvSpPr/>
          <p:nvPr/>
        </p:nvSpPr>
        <p:spPr>
          <a:xfrm>
            <a:off x="760960" y="5373216"/>
            <a:ext cx="2448272" cy="59406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FF00"/>
                </a:solidFill>
              </a:rPr>
              <a:t>Generazione inoculo mesofilo / termofilo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29" name="Freccia angolare in su 28"/>
          <p:cNvSpPr/>
          <p:nvPr/>
        </p:nvSpPr>
        <p:spPr>
          <a:xfrm rot="5400000" flipH="1">
            <a:off x="4644008" y="3429000"/>
            <a:ext cx="936104" cy="504056"/>
          </a:xfrm>
          <a:prstGeom prst="bentUpArrow">
            <a:avLst/>
          </a:prstGeom>
          <a:solidFill>
            <a:schemeClr val="accent6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angolare in su 29"/>
          <p:cNvSpPr/>
          <p:nvPr/>
        </p:nvSpPr>
        <p:spPr>
          <a:xfrm rot="5400000">
            <a:off x="4631941" y="2210825"/>
            <a:ext cx="960236" cy="504058"/>
          </a:xfrm>
          <a:prstGeom prst="bentUpArrow">
            <a:avLst/>
          </a:prstGeom>
          <a:solidFill>
            <a:schemeClr val="accent6"/>
          </a:solidFill>
          <a:ln>
            <a:solidFill>
              <a:srgbClr val="CC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arrotondato 30"/>
          <p:cNvSpPr/>
          <p:nvPr/>
        </p:nvSpPr>
        <p:spPr>
          <a:xfrm>
            <a:off x="5436096" y="2708920"/>
            <a:ext cx="2304256" cy="73523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Co-Digestione mesofila / termofila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32" name="Rettangolo arrotondato 31"/>
          <p:cNvSpPr/>
          <p:nvPr/>
        </p:nvSpPr>
        <p:spPr>
          <a:xfrm>
            <a:off x="6732240" y="1268760"/>
            <a:ext cx="2010176" cy="64807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RIFIUTI CONCIARI</a:t>
            </a:r>
            <a:endParaRPr lang="it-IT" b="1" dirty="0"/>
          </a:p>
        </p:txBody>
      </p:sp>
      <p:sp>
        <p:nvSpPr>
          <p:cNvPr id="33" name="Freccia angolare in su 32"/>
          <p:cNvSpPr/>
          <p:nvPr/>
        </p:nvSpPr>
        <p:spPr>
          <a:xfrm>
            <a:off x="6300192" y="4797153"/>
            <a:ext cx="1800199" cy="928992"/>
          </a:xfrm>
          <a:prstGeom prst="bentUpArrow">
            <a:avLst>
              <a:gd name="adj1" fmla="val 16052"/>
              <a:gd name="adj2" fmla="val 16052"/>
              <a:gd name="adj3" fmla="val 23722"/>
            </a:avLst>
          </a:prstGeom>
          <a:solidFill>
            <a:schemeClr val="accent6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arrotondato 35"/>
          <p:cNvSpPr/>
          <p:nvPr/>
        </p:nvSpPr>
        <p:spPr>
          <a:xfrm>
            <a:off x="4067944" y="1340768"/>
            <a:ext cx="1728192" cy="641968"/>
          </a:xfrm>
          <a:prstGeom prst="roundRect">
            <a:avLst/>
          </a:prstGeom>
          <a:solidFill>
            <a:srgbClr val="33CC33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</a:rPr>
              <a:t>Pretrattamento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37" name="Freccia a sinistra 36"/>
          <p:cNvSpPr/>
          <p:nvPr/>
        </p:nvSpPr>
        <p:spPr>
          <a:xfrm>
            <a:off x="5841056" y="1517736"/>
            <a:ext cx="792088" cy="288032"/>
          </a:xfrm>
          <a:prstGeom prst="leftArrow">
            <a:avLst/>
          </a:prstGeom>
          <a:solidFill>
            <a:srgbClr val="33CC33"/>
          </a:solidFill>
          <a:ln>
            <a:solidFill>
              <a:srgbClr val="CC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angolare in su 37"/>
          <p:cNvSpPr/>
          <p:nvPr/>
        </p:nvSpPr>
        <p:spPr>
          <a:xfrm rot="16200000" flipH="1">
            <a:off x="7528736" y="2277608"/>
            <a:ext cx="1093799" cy="504056"/>
          </a:xfrm>
          <a:prstGeom prst="bentUpArrow">
            <a:avLst/>
          </a:prstGeom>
          <a:solidFill>
            <a:schemeClr val="accent6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arrotondato 38"/>
          <p:cNvSpPr/>
          <p:nvPr/>
        </p:nvSpPr>
        <p:spPr>
          <a:xfrm>
            <a:off x="4204546" y="5301208"/>
            <a:ext cx="2032554" cy="666074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FF66"/>
                </a:solidFill>
              </a:rPr>
              <a:t>Espansione Inoculo</a:t>
            </a:r>
            <a:endParaRPr lang="it-IT" b="1" dirty="0">
              <a:solidFill>
                <a:srgbClr val="FFFF66"/>
              </a:solidFill>
            </a:endParaRPr>
          </a:p>
        </p:txBody>
      </p:sp>
      <p:sp>
        <p:nvSpPr>
          <p:cNvPr id="40" name="Freccia a destra 39"/>
          <p:cNvSpPr/>
          <p:nvPr/>
        </p:nvSpPr>
        <p:spPr>
          <a:xfrm>
            <a:off x="3275856" y="5535234"/>
            <a:ext cx="864096" cy="216024"/>
          </a:xfrm>
          <a:prstGeom prst="rightArrow">
            <a:avLst/>
          </a:prstGeom>
          <a:solidFill>
            <a:srgbClr val="33CC33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Segnaposto testo 2"/>
          <p:cNvSpPr>
            <a:spLocks noGrp="1"/>
          </p:cNvSpPr>
          <p:nvPr>
            <p:ph type="body" idx="1"/>
          </p:nvPr>
        </p:nvSpPr>
        <p:spPr>
          <a:xfrm>
            <a:off x="-36512" y="1988841"/>
            <a:ext cx="4355976" cy="360039"/>
          </a:xfrm>
        </p:spPr>
        <p:txBody>
          <a:bodyPr>
            <a:normAutofit/>
          </a:bodyPr>
          <a:lstStyle/>
          <a:p>
            <a:r>
              <a:rPr lang="it-IT" sz="1400" i="1" u="sng" dirty="0" smtClean="0"/>
              <a:t>ATTIVITA’ 2.1 </a:t>
            </a:r>
            <a:r>
              <a:rPr lang="it-IT" sz="1400" dirty="0" smtClean="0"/>
              <a:t>- Messa a punto del pre-trattamento rifiuti </a:t>
            </a:r>
            <a:endParaRPr lang="it-IT" sz="1400" dirty="0"/>
          </a:p>
        </p:txBody>
      </p:sp>
      <p:sp>
        <p:nvSpPr>
          <p:cNvPr id="3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-324544" y="2348880"/>
            <a:ext cx="4932040" cy="576064"/>
          </a:xfrm>
        </p:spPr>
        <p:txBody>
          <a:bodyPr>
            <a:noAutofit/>
          </a:bodyPr>
          <a:lstStyle/>
          <a:p>
            <a:pPr algn="ctr"/>
            <a:r>
              <a:rPr lang="it-IT" sz="1400" i="1" u="sng" dirty="0" smtClean="0"/>
              <a:t>ATTIVITA’ 2.2 </a:t>
            </a:r>
            <a:r>
              <a:rPr lang="it-IT" sz="1400" dirty="0" smtClean="0"/>
              <a:t>- Recupero energetico mediante digestione anaerobica</a:t>
            </a:r>
            <a:endParaRPr lang="it-IT" sz="1400" dirty="0"/>
          </a:p>
        </p:txBody>
      </p:sp>
      <p:sp>
        <p:nvSpPr>
          <p:cNvPr id="41" name="Segnaposto testo 2"/>
          <p:cNvSpPr txBox="1">
            <a:spLocks/>
          </p:cNvSpPr>
          <p:nvPr/>
        </p:nvSpPr>
        <p:spPr>
          <a:xfrm>
            <a:off x="-72008" y="2717230"/>
            <a:ext cx="486003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ATTIVITA’ 2.3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lang="it-IT" sz="1400" b="1" dirty="0" smtClean="0"/>
              <a:t>Messa a punto della desolforazione del biogas e del trattamento dei </a:t>
            </a:r>
            <a:r>
              <a:rPr lang="it-IT" sz="1400" b="1" dirty="0" err="1" smtClean="0"/>
              <a:t>surnatanti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Segnaposto testo 4"/>
          <p:cNvSpPr txBox="1">
            <a:spLocks/>
          </p:cNvSpPr>
          <p:nvPr/>
        </p:nvSpPr>
        <p:spPr>
          <a:xfrm>
            <a:off x="-36512" y="3284984"/>
            <a:ext cx="4968552" cy="360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ATTIVITA’ 2.4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lang="it-IT" sz="1400" b="1" dirty="0" smtClean="0"/>
              <a:t>Recupero energetico mediante </a:t>
            </a:r>
            <a:r>
              <a:rPr lang="it-IT" sz="1400" b="1" dirty="0" err="1" smtClean="0"/>
              <a:t>piro-gassificazione</a:t>
            </a:r>
            <a:r>
              <a:rPr lang="it-IT" sz="1400" b="1" dirty="0" smtClean="0"/>
              <a:t> </a:t>
            </a:r>
            <a:endParaRPr kumimoji="0" lang="it-IT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34" grpId="0" build="p"/>
      <p:bldP spid="35" grpId="0" build="p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44624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prstClr val="white"/>
                </a:solidFill>
              </a:rPr>
              <a:t>Piloti da 150 L e </a:t>
            </a:r>
            <a:r>
              <a:rPr lang="it-IT" b="1" dirty="0" smtClean="0">
                <a:solidFill>
                  <a:prstClr val="white"/>
                </a:solidFill>
              </a:rPr>
              <a:t>GENERAZIONE INOCULI</a:t>
            </a:r>
            <a:endParaRPr lang="it-IT" sz="2200" i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7504" y="1196752"/>
            <a:ext cx="5112568" cy="504057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Progettazione e realizzazione piloti 150L 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0" y="1766983"/>
            <a:ext cx="7524328" cy="1872208"/>
          </a:xfrm>
        </p:spPr>
        <p:txBody>
          <a:bodyPr>
            <a:no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it-IT" sz="1800" dirty="0" smtClean="0"/>
              <a:t>Albero con doppia pala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it-IT" sz="1800" dirty="0" smtClean="0"/>
              <a:t>Deflettori interni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it-IT" sz="1800" dirty="0" smtClean="0"/>
              <a:t>Agitazione con inverter 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it-IT" sz="1800" dirty="0" smtClean="0"/>
              <a:t>Sistema riscaldamento con doppia cintura e coibentazione 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it-IT" sz="1800" dirty="0" smtClean="0"/>
              <a:t>Doppia termocoppia con possibilità di selezione per controllo della temperatura</a:t>
            </a:r>
            <a:endParaRPr lang="it-IT" sz="1800" dirty="0"/>
          </a:p>
        </p:txBody>
      </p:sp>
      <p:pic>
        <p:nvPicPr>
          <p:cNvPr id="4102" name="Picture 6" descr="C:\Users\MARCO VIVIANI\Documents\WORK\Aquarno 2\META\FOTO\1604201413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 bwMode="auto">
          <a:xfrm>
            <a:off x="4535650" y="3492510"/>
            <a:ext cx="1652426" cy="2658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3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4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pic>
        <p:nvPicPr>
          <p:cNvPr id="4100" name="Picture 4" descr="C:\Users\MARCO VIVIANI\Documents\WORK\Aquarno 2\META\FOTO\16042014131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B7A258"/>
              </a:clrFrom>
              <a:clrTo>
                <a:srgbClr val="B7A25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brightnessContrast bright="37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2" r="14989"/>
          <a:stretch/>
        </p:blipFill>
        <p:spPr bwMode="auto">
          <a:xfrm>
            <a:off x="5361863" y="1052736"/>
            <a:ext cx="2313895" cy="1650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MARCO VIVIANI\Documents\WORK\Aquarno 2\META\FOTO\160420141307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 bwMode="auto">
          <a:xfrm>
            <a:off x="323528" y="3789040"/>
            <a:ext cx="325794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o21.DEPURATOREAQUAR\Documents\META\FOTO\Piloti 150L\Ultime\1604201413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/>
          <a:srcRect t="26291"/>
          <a:stretch>
            <a:fillRect/>
          </a:stretch>
        </p:blipFill>
        <p:spPr bwMode="auto">
          <a:xfrm>
            <a:off x="7164288" y="3105935"/>
            <a:ext cx="1457694" cy="1910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930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Studio dei PRETRATTAMENTI</a:t>
            </a:r>
            <a:endParaRPr lang="it-IT" sz="2200" b="1" dirty="0">
              <a:solidFill>
                <a:schemeClr val="bg1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51520" y="1340768"/>
            <a:ext cx="8496944" cy="46085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1800" dirty="0" smtClean="0"/>
              <a:t>Sono stati testati su scala di laboratorio diversi metodi di pretrattamento  sia singolarmente che in combinazione fra di loro al fine di migliorare la digeribilità ed il rendimento della digestione:</a:t>
            </a:r>
          </a:p>
          <a:p>
            <a:pPr algn="just">
              <a:buFontTx/>
              <a:buChar char="-"/>
            </a:pPr>
            <a:r>
              <a:rPr lang="it-IT" sz="1800" b="1" u="sng" cap="small" dirty="0" smtClean="0"/>
              <a:t>Fisici</a:t>
            </a:r>
          </a:p>
          <a:p>
            <a:pPr lvl="1" algn="just">
              <a:buFontTx/>
              <a:buChar char="-"/>
            </a:pPr>
            <a:r>
              <a:rPr lang="it-IT" sz="1600" dirty="0" smtClean="0"/>
              <a:t>Omogeneizzazione alta pressione</a:t>
            </a:r>
          </a:p>
          <a:p>
            <a:pPr lvl="1" algn="just">
              <a:buFontTx/>
              <a:buChar char="-"/>
            </a:pPr>
            <a:r>
              <a:rPr lang="it-IT" sz="1600" dirty="0" smtClean="0"/>
              <a:t>Omogeneizzazione cinetica (</a:t>
            </a:r>
            <a:r>
              <a:rPr lang="it-IT" sz="1600" dirty="0" err="1" smtClean="0"/>
              <a:t>Ultraturrax</a:t>
            </a:r>
            <a:r>
              <a:rPr lang="it-IT" sz="1600" dirty="0" smtClean="0"/>
              <a:t> IKA T25)</a:t>
            </a:r>
          </a:p>
          <a:p>
            <a:pPr lvl="1" algn="just">
              <a:buFontTx/>
              <a:buChar char="-"/>
            </a:pPr>
            <a:r>
              <a:rPr lang="it-IT" sz="1600" dirty="0" smtClean="0"/>
              <a:t>Ultrasuoni</a:t>
            </a:r>
          </a:p>
          <a:p>
            <a:pPr lvl="1" algn="just">
              <a:buFontTx/>
              <a:buChar char="-"/>
            </a:pPr>
            <a:r>
              <a:rPr lang="it-IT" sz="1600" dirty="0" smtClean="0"/>
              <a:t>Temperatura</a:t>
            </a:r>
          </a:p>
          <a:p>
            <a:pPr lvl="1" algn="just">
              <a:buFontTx/>
              <a:buChar char="-"/>
            </a:pPr>
            <a:r>
              <a:rPr lang="it-IT" sz="1600" dirty="0" smtClean="0"/>
              <a:t>Microonde</a:t>
            </a:r>
          </a:p>
          <a:p>
            <a:pPr algn="just">
              <a:buFontTx/>
              <a:buChar char="-"/>
            </a:pPr>
            <a:r>
              <a:rPr lang="it-IT" sz="1800" b="1" u="sng" cap="small" dirty="0"/>
              <a:t>Chimici</a:t>
            </a:r>
          </a:p>
          <a:p>
            <a:pPr lvl="1" algn="just">
              <a:buFontTx/>
              <a:buChar char="-"/>
            </a:pPr>
            <a:r>
              <a:rPr lang="it-IT" sz="1600" dirty="0" smtClean="0"/>
              <a:t>Idrolisi alcalina</a:t>
            </a:r>
          </a:p>
          <a:p>
            <a:pPr lvl="1" algn="just">
              <a:buFontTx/>
              <a:buChar char="-"/>
            </a:pPr>
            <a:r>
              <a:rPr lang="it-IT" sz="1600" dirty="0" smtClean="0"/>
              <a:t>Idrolisi acida</a:t>
            </a:r>
          </a:p>
          <a:p>
            <a:pPr lvl="1" algn="just">
              <a:buFontTx/>
              <a:buChar char="-"/>
            </a:pPr>
            <a:r>
              <a:rPr lang="it-IT" sz="1600" dirty="0" smtClean="0"/>
              <a:t>Trattamenti AOP</a:t>
            </a:r>
          </a:p>
          <a:p>
            <a:pPr algn="just">
              <a:buFontTx/>
              <a:buChar char="-"/>
            </a:pPr>
            <a:r>
              <a:rPr lang="it-IT" sz="1800" b="1" u="sng" cap="small" dirty="0"/>
              <a:t>Enzimatici</a:t>
            </a:r>
          </a:p>
          <a:p>
            <a:pPr lvl="1" algn="just">
              <a:buFontTx/>
              <a:buChar char="-"/>
            </a:pPr>
            <a:r>
              <a:rPr lang="it-IT" sz="1600" dirty="0" smtClean="0"/>
              <a:t>Enzimi proteolitici</a:t>
            </a:r>
            <a:endParaRPr lang="it-IT" sz="16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533256" y="2852937"/>
            <a:ext cx="1656184" cy="446138"/>
          </a:xfrm>
          <a:ln w="38100">
            <a:solidFill>
              <a:srgbClr val="CC0000"/>
            </a:solidFill>
          </a:ln>
        </p:spPr>
        <p:txBody>
          <a:bodyPr>
            <a:normAutofit fontScale="92500"/>
          </a:bodyPr>
          <a:lstStyle/>
          <a:p>
            <a:r>
              <a:rPr lang="it-IT" dirty="0" smtClean="0"/>
              <a:t>Valutazione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949080" y="3306663"/>
            <a:ext cx="5015408" cy="2498601"/>
          </a:xfrm>
          <a:ln w="38100">
            <a:solidFill>
              <a:srgbClr val="CC0000"/>
            </a:solidFill>
          </a:ln>
        </p:spPr>
        <p:txBody>
          <a:bodyPr>
            <a:normAutofit/>
          </a:bodyPr>
          <a:lstStyle/>
          <a:p>
            <a:r>
              <a:rPr lang="it-IT" sz="1800" b="1" i="1" dirty="0" smtClean="0"/>
              <a:t>Parametri chimico fisici </a:t>
            </a:r>
          </a:p>
          <a:p>
            <a:pPr lvl="1"/>
            <a:r>
              <a:rPr lang="it-IT" sz="1400" dirty="0" err="1" smtClean="0"/>
              <a:t>pH</a:t>
            </a:r>
            <a:endParaRPr lang="it-IT" sz="1400" dirty="0" smtClean="0"/>
          </a:p>
          <a:p>
            <a:pPr lvl="1"/>
            <a:r>
              <a:rPr lang="it-IT" sz="1400" dirty="0" smtClean="0"/>
              <a:t>TCOD</a:t>
            </a:r>
            <a:endParaRPr lang="it-IT" sz="1400" dirty="0"/>
          </a:p>
          <a:p>
            <a:pPr lvl="1"/>
            <a:r>
              <a:rPr lang="it-IT" sz="1400" dirty="0" smtClean="0"/>
              <a:t> </a:t>
            </a:r>
            <a:r>
              <a:rPr lang="it-IT" sz="1400" dirty="0" err="1" smtClean="0"/>
              <a:t>sCOD</a:t>
            </a:r>
            <a:endParaRPr lang="it-IT" sz="1400" dirty="0" smtClean="0"/>
          </a:p>
          <a:p>
            <a:pPr lvl="1"/>
            <a:r>
              <a:rPr lang="it-IT" sz="1400" dirty="0" smtClean="0"/>
              <a:t>TS</a:t>
            </a:r>
          </a:p>
          <a:p>
            <a:pPr lvl="1"/>
            <a:r>
              <a:rPr lang="it-IT" sz="1400" dirty="0" smtClean="0"/>
              <a:t>VS</a:t>
            </a:r>
          </a:p>
          <a:p>
            <a:pPr lvl="1"/>
            <a:r>
              <a:rPr lang="it-IT" sz="1400" dirty="0" smtClean="0"/>
              <a:t>TOC</a:t>
            </a:r>
          </a:p>
          <a:p>
            <a:r>
              <a:rPr lang="it-IT" sz="1800" b="1" i="1" dirty="0" smtClean="0"/>
              <a:t>Produzione e qualità del Biogas </a:t>
            </a:r>
          </a:p>
          <a:p>
            <a:pPr lvl="1"/>
            <a:r>
              <a:rPr lang="it-IT" sz="1400" dirty="0" smtClean="0"/>
              <a:t>(Volume, %CH</a:t>
            </a:r>
            <a:r>
              <a:rPr lang="it-IT" sz="1400" baseline="-25000" dirty="0" smtClean="0"/>
              <a:t>4</a:t>
            </a:r>
            <a:r>
              <a:rPr lang="it-IT" sz="1400" dirty="0" smtClean="0"/>
              <a:t>, %CO</a:t>
            </a:r>
            <a:r>
              <a:rPr lang="it-IT" sz="1400" baseline="-25000" dirty="0" smtClean="0"/>
              <a:t>2</a:t>
            </a:r>
            <a:r>
              <a:rPr lang="it-IT" sz="1400" dirty="0" smtClean="0"/>
              <a:t>, GC-TCD, GC-MS, HSPME GC-MS)</a:t>
            </a:r>
            <a:endParaRPr lang="it-IT" sz="1400" baseline="-25000" dirty="0"/>
          </a:p>
        </p:txBody>
      </p:sp>
      <p:grpSp>
        <p:nvGrpSpPr>
          <p:cNvPr id="3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0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1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9" name="Rettangolo 8"/>
          <p:cNvSpPr/>
          <p:nvPr/>
        </p:nvSpPr>
        <p:spPr>
          <a:xfrm>
            <a:off x="251520" y="2204864"/>
            <a:ext cx="4968552" cy="244827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51520" y="4005064"/>
            <a:ext cx="4968552" cy="1944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580112" y="2799091"/>
            <a:ext cx="2095646" cy="1569441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/>
              <a:t>F1</a:t>
            </a:r>
            <a:r>
              <a:rPr lang="it-IT" baseline="-25000" dirty="0" smtClean="0"/>
              <a:t>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/>
              <a:t>F2</a:t>
            </a:r>
            <a:r>
              <a:rPr lang="it-IT" baseline="-25000" dirty="0" smtClean="0"/>
              <a:t>isp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/>
              <a:t>F1</a:t>
            </a:r>
            <a:r>
              <a:rPr lang="it-IT" baseline="-25000" dirty="0" smtClean="0"/>
              <a:t>C</a:t>
            </a:r>
            <a:r>
              <a:rPr lang="it-IT" dirty="0" smtClean="0"/>
              <a:t>+F2</a:t>
            </a:r>
            <a:r>
              <a:rPr lang="it-IT" baseline="-25000" dirty="0" smtClean="0"/>
              <a:t>isp</a:t>
            </a:r>
            <a:endParaRPr lang="it-IT" baseline="-25000" dirty="0"/>
          </a:p>
        </p:txBody>
      </p:sp>
      <p:sp>
        <p:nvSpPr>
          <p:cNvPr id="15" name="Segnaposto testo 9"/>
          <p:cNvSpPr>
            <a:spLocks noGrp="1"/>
          </p:cNvSpPr>
          <p:nvPr>
            <p:ph type="body" idx="1"/>
          </p:nvPr>
        </p:nvSpPr>
        <p:spPr>
          <a:xfrm>
            <a:off x="5580112" y="2276872"/>
            <a:ext cx="2095646" cy="522219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it-IT" sz="2000" dirty="0" smtClean="0"/>
              <a:t>Fanghi Aquarno</a:t>
            </a:r>
            <a:endParaRPr lang="it-IT" sz="2000" dirty="0"/>
          </a:p>
        </p:txBody>
      </p:sp>
      <p:sp>
        <p:nvSpPr>
          <p:cNvPr id="16" name="Segnaposto contenuto 9"/>
          <p:cNvSpPr txBox="1">
            <a:spLocks/>
          </p:cNvSpPr>
          <p:nvPr/>
        </p:nvSpPr>
        <p:spPr>
          <a:xfrm>
            <a:off x="5220072" y="4797152"/>
            <a:ext cx="4176464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Fango primario CUOIODEPUR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4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 animBg="1"/>
      <p:bldP spid="5" grpId="1" build="p" animBg="1"/>
      <p:bldP spid="6" grpId="0" build="p" animBg="1"/>
      <p:bldP spid="6" grpId="1" build="p" animBg="1"/>
      <p:bldP spid="9" grpId="0" animBg="1"/>
      <p:bldP spid="12" grpId="0" animBg="1"/>
      <p:bldP spid="14" grpId="0" build="p" animBg="1"/>
      <p:bldP spid="15" grpId="0" build="p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686800" cy="926976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prstClr val="white"/>
                </a:solidFill>
              </a:rPr>
              <a:t>RISULTATI PRETRATTAMENTI</a:t>
            </a:r>
            <a:endParaRPr lang="it-IT" sz="2000" b="1" i="1" dirty="0">
              <a:solidFill>
                <a:prstClr val="white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754453" y="836712"/>
            <a:ext cx="2113691" cy="432048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/>
              <a:t>Prove digestione	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868144" y="732243"/>
            <a:ext cx="3168352" cy="151216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Temperatura = 37°C</a:t>
            </a:r>
          </a:p>
          <a:p>
            <a:r>
              <a:rPr lang="it-IT" sz="1800" dirty="0" smtClean="0"/>
              <a:t>Tempo = 20gg</a:t>
            </a:r>
          </a:p>
          <a:p>
            <a:r>
              <a:rPr lang="it-IT" sz="1800" dirty="0" smtClean="0"/>
              <a:t>Volume = 0,200 - 5L</a:t>
            </a:r>
          </a:p>
          <a:p>
            <a:r>
              <a:rPr lang="it-IT" sz="1800" dirty="0" smtClean="0"/>
              <a:t>Agitazione discontinua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06226" y="2649324"/>
            <a:ext cx="2687576" cy="454286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Qualità BIOGAS</a:t>
            </a:r>
            <a:endParaRPr lang="it-IT" dirty="0"/>
          </a:p>
        </p:txBody>
      </p:sp>
      <p:grpSp>
        <p:nvGrpSpPr>
          <p:cNvPr id="6" name="Gruppo 6"/>
          <p:cNvGrpSpPr>
            <a:grpSpLocks noChangeAspect="1"/>
          </p:cNvGrpSpPr>
          <p:nvPr/>
        </p:nvGrpSpPr>
        <p:grpSpPr>
          <a:xfrm>
            <a:off x="179512" y="6017880"/>
            <a:ext cx="8727796" cy="650760"/>
            <a:chOff x="-2825554" y="5075172"/>
            <a:chExt cx="21819495" cy="1626900"/>
          </a:xfrm>
        </p:grpSpPr>
        <p:pic>
          <p:nvPicPr>
            <p:cNvPr id="8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aphicFrame>
        <p:nvGraphicFramePr>
          <p:cNvPr id="17" name="Segnaposto contenut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1838499"/>
              </p:ext>
            </p:extLst>
          </p:nvPr>
        </p:nvGraphicFramePr>
        <p:xfrm>
          <a:off x="143969" y="4005064"/>
          <a:ext cx="4716063" cy="1434817"/>
        </p:xfrm>
        <a:graphic>
          <a:graphicData uri="http://schemas.openxmlformats.org/drawingml/2006/table">
            <a:tbl>
              <a:tblPr/>
              <a:tblGrid>
                <a:gridCol w="660174"/>
                <a:gridCol w="660174"/>
                <a:gridCol w="660174"/>
                <a:gridCol w="660174"/>
                <a:gridCol w="2075367"/>
              </a:tblGrid>
              <a:tr h="23177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smtClean="0">
                          <a:latin typeface="Calibri"/>
                        </a:rPr>
                        <a:t>Biogas</a:t>
                      </a:r>
                    </a:p>
                    <a:p>
                      <a:pPr algn="ctr" fontAlgn="b"/>
                      <a:r>
                        <a:rPr lang="it-IT" sz="1000" b="1" i="0" u="none" strike="noStrike" dirty="0" smtClean="0">
                          <a:latin typeface="Calibri"/>
                        </a:rPr>
                        <a:t> </a:t>
                      </a:r>
                      <a:r>
                        <a:rPr lang="it-IT" sz="1000" b="1" i="0" u="none" strike="noStrike" dirty="0">
                          <a:latin typeface="Calibri"/>
                        </a:rPr>
                        <a:t>Nm</a:t>
                      </a:r>
                      <a:r>
                        <a:rPr lang="it-IT" sz="1000" b="1" i="0" u="none" strike="noStrike" baseline="30000" dirty="0">
                          <a:latin typeface="Calibri"/>
                        </a:rPr>
                        <a:t>3</a:t>
                      </a:r>
                      <a:r>
                        <a:rPr lang="it-IT" sz="1000" b="1" i="0" u="none" strike="noStrike" dirty="0">
                          <a:latin typeface="Calibri"/>
                        </a:rPr>
                        <a:t> /t </a:t>
                      </a:r>
                      <a:r>
                        <a:rPr lang="it-IT" sz="1000" b="1" i="0" u="none" strike="noStrike" dirty="0" err="1">
                          <a:latin typeface="Calibri"/>
                        </a:rPr>
                        <a:t>sv</a:t>
                      </a:r>
                      <a:endParaRPr lang="it-IT" sz="1000" b="1" i="0" u="none" strike="noStrike" dirty="0">
                        <a:latin typeface="Calibri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latin typeface="Calibri"/>
                        </a:rPr>
                        <a:t>Nm</a:t>
                      </a:r>
                      <a:r>
                        <a:rPr lang="it-IT" sz="1000" b="1" i="0" u="none" strike="noStrike" baseline="30000" dirty="0">
                          <a:latin typeface="Calibri"/>
                        </a:rPr>
                        <a:t>3 </a:t>
                      </a:r>
                      <a:r>
                        <a:rPr lang="it-IT" sz="1000" b="1" i="0" u="none" strike="noStrike" baseline="0" dirty="0" smtClean="0">
                          <a:latin typeface="Calibri"/>
                        </a:rPr>
                        <a:t>C</a:t>
                      </a:r>
                      <a:r>
                        <a:rPr lang="it-IT" sz="1000" b="1" i="0" u="none" strike="noStrike" dirty="0" smtClean="0">
                          <a:latin typeface="Calibri"/>
                        </a:rPr>
                        <a:t>H</a:t>
                      </a:r>
                      <a:r>
                        <a:rPr lang="it-IT" sz="1000" b="1" i="0" u="none" strike="noStrike" baseline="-25000" dirty="0" smtClean="0">
                          <a:latin typeface="Calibri"/>
                        </a:rPr>
                        <a:t>4</a:t>
                      </a:r>
                      <a:r>
                        <a:rPr lang="it-IT" sz="1000" b="1" i="0" u="none" strike="noStrike" dirty="0" smtClean="0">
                          <a:latin typeface="Calibri"/>
                        </a:rPr>
                        <a:t>/t </a:t>
                      </a:r>
                      <a:r>
                        <a:rPr lang="it-IT" sz="1000" b="1" i="0" u="none" strike="noStrike" dirty="0" err="1">
                          <a:latin typeface="Calibri"/>
                        </a:rPr>
                        <a:t>sv</a:t>
                      </a:r>
                      <a:endParaRPr lang="it-IT" sz="1000" b="1" i="0" u="none" strike="noStrike" dirty="0">
                        <a:latin typeface="Calibri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smtClean="0">
                          <a:latin typeface="Calibri"/>
                        </a:rPr>
                        <a:t>Nm</a:t>
                      </a:r>
                      <a:r>
                        <a:rPr lang="it-IT" sz="1000" b="1" i="0" u="none" strike="noStrike" baseline="30000" dirty="0" smtClean="0">
                          <a:latin typeface="Calibri"/>
                        </a:rPr>
                        <a:t>3 </a:t>
                      </a:r>
                      <a:r>
                        <a:rPr lang="it-IT" sz="1000" b="1" i="0" u="none" strike="noStrike" dirty="0" smtClean="0">
                          <a:latin typeface="Calibri"/>
                        </a:rPr>
                        <a:t>CO</a:t>
                      </a:r>
                      <a:r>
                        <a:rPr lang="it-IT" sz="1000" b="1" i="0" u="none" strike="noStrike" baseline="-25000" dirty="0" smtClean="0">
                          <a:latin typeface="Calibri"/>
                        </a:rPr>
                        <a:t>2</a:t>
                      </a:r>
                      <a:r>
                        <a:rPr lang="it-IT" sz="1000" b="1" i="0" u="none" strike="noStrike" dirty="0" smtClean="0">
                          <a:latin typeface="Calibri"/>
                        </a:rPr>
                        <a:t>/</a:t>
                      </a:r>
                      <a:r>
                        <a:rPr lang="it-IT" sz="1000" b="1" i="0" u="none" strike="noStrike" dirty="0" err="1" smtClean="0">
                          <a:latin typeface="Calibri"/>
                        </a:rPr>
                        <a:t>tsv</a:t>
                      </a:r>
                      <a:endParaRPr lang="it-IT" sz="1000" b="1" i="0" u="none" strike="noStrike" dirty="0">
                        <a:latin typeface="Calibri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000" b="1" i="1" u="none" strike="noStrike" dirty="0" smtClean="0">
                          <a:latin typeface="Calibri"/>
                        </a:rPr>
                        <a:t>η</a:t>
                      </a:r>
                      <a:r>
                        <a:rPr lang="it-IT" sz="1000" b="1" i="1" u="none" strike="noStrike" dirty="0" smtClean="0">
                          <a:latin typeface="Calibri"/>
                        </a:rPr>
                        <a:t>% </a:t>
                      </a:r>
                      <a:r>
                        <a:rPr lang="it-IT" sz="1000" b="1" i="1" u="none" strike="noStrike" dirty="0" err="1" smtClean="0">
                          <a:latin typeface="Calibri"/>
                        </a:rPr>
                        <a:t>mol</a:t>
                      </a:r>
                      <a:r>
                        <a:rPr lang="it-IT" sz="1000" b="1" i="0" u="none" strike="noStrike" dirty="0" err="1" smtClean="0">
                          <a:latin typeface="Calibri"/>
                        </a:rPr>
                        <a:t>biogas</a:t>
                      </a:r>
                      <a:r>
                        <a:rPr lang="it-IT" sz="1000" b="1" i="0" u="none" strike="noStrike" dirty="0" smtClean="0">
                          <a:latin typeface="Calibri"/>
                        </a:rPr>
                        <a:t>/</a:t>
                      </a:r>
                      <a:r>
                        <a:rPr lang="it-IT" sz="1000" b="1" i="0" u="none" strike="noStrike" dirty="0" err="1" smtClean="0">
                          <a:latin typeface="Calibri"/>
                        </a:rPr>
                        <a:t>molC</a:t>
                      </a:r>
                      <a:endParaRPr lang="it-IT" sz="1000" b="1" i="0" u="none" strike="noStrike" dirty="0">
                        <a:latin typeface="Calibri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 smtClean="0">
                          <a:latin typeface="Calibri"/>
                        </a:rPr>
                        <a:t>AQUARNO</a:t>
                      </a:r>
                      <a:endParaRPr lang="it-IT" sz="1000" b="1" i="0" u="none" strike="noStrike" dirty="0">
                        <a:latin typeface="Calibri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277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62,0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31,9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15,3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>
                          <a:latin typeface="Calibri"/>
                        </a:rPr>
                        <a:t>4,1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 dirty="0">
                          <a:latin typeface="Calibri"/>
                        </a:rPr>
                        <a:t>F1c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277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66,6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40,2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18,0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4,0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50" b="0" i="0" u="none" strike="noStrike" dirty="0" smtClean="0">
                          <a:latin typeface="Calibri"/>
                        </a:rPr>
                        <a:t>F1c  OMOG. + NaOH</a:t>
                      </a:r>
                      <a:endParaRPr lang="nl-NL" sz="1050" b="0" i="0" u="none" strike="noStrike" dirty="0"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277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112,0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21,4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20,5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2,2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 dirty="0">
                          <a:latin typeface="Calibri"/>
                        </a:rPr>
                        <a:t>F2 </a:t>
                      </a:r>
                      <a:r>
                        <a:rPr lang="it-IT" sz="1050" b="0" i="0" u="none" strike="noStrike" dirty="0" err="1">
                          <a:latin typeface="Calibri"/>
                        </a:rPr>
                        <a:t>isp</a:t>
                      </a:r>
                      <a:endParaRPr lang="it-IT" sz="1050" b="0" i="0" u="none" strike="noStrike" dirty="0"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277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108,4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38,4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20,8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4,2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50" b="0" i="0" u="none" strike="noStrike" dirty="0">
                          <a:latin typeface="Calibri"/>
                        </a:rPr>
                        <a:t>F2 isp </a:t>
                      </a:r>
                      <a:r>
                        <a:rPr lang="nl-NL" sz="1050" b="0" i="0" u="none" strike="noStrike" dirty="0" smtClean="0">
                          <a:latin typeface="+mn-lt"/>
                        </a:rPr>
                        <a:t> OMOG. + NaOH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6249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80,0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>
                          <a:latin typeface="Calibri"/>
                        </a:rPr>
                        <a:t>34,5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19,9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latin typeface="Calibri"/>
                        </a:rPr>
                        <a:t>4,0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50" b="0" i="0" u="none" strike="noStrike" dirty="0">
                          <a:latin typeface="Calibri"/>
                        </a:rPr>
                        <a:t>Mix F1c+F2isp  1:</a:t>
                      </a:r>
                      <a:r>
                        <a:rPr lang="it-IT" sz="1050" b="0" i="0" u="none" strike="noStrike" dirty="0" err="1">
                          <a:latin typeface="Calibri"/>
                        </a:rPr>
                        <a:t>1</a:t>
                      </a:r>
                      <a:r>
                        <a:rPr lang="it-IT" sz="1050" b="0" i="0" u="none" strike="noStrike" dirty="0">
                          <a:latin typeface="Calibri"/>
                        </a:rPr>
                        <a:t> v:v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750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05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96,8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05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53,2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05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20,1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05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4,8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5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Mix F1c+F2isp 1:1 </a:t>
                      </a:r>
                      <a:r>
                        <a:rPr lang="nl-NL" sz="1050" b="0" i="0" u="none" strike="noStrike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OMOG. + NaOH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4" name="Segnaposto testo 2"/>
          <p:cNvSpPr txBox="1">
            <a:spLocks/>
          </p:cNvSpPr>
          <p:nvPr/>
        </p:nvSpPr>
        <p:spPr>
          <a:xfrm>
            <a:off x="3996444" y="2124872"/>
            <a:ext cx="1224136" cy="524452"/>
          </a:xfrm>
          <a:prstGeom prst="rect">
            <a:avLst/>
          </a:prstGeom>
          <a:ln w="28575"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Risultati</a:t>
            </a:r>
            <a:endParaRPr kumimoji="0" lang="it-IT" sz="2400" b="1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80271"/>
            <a:ext cx="3960440" cy="235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ttore 2 21"/>
          <p:cNvCxnSpPr>
            <a:stCxn id="14" idx="2"/>
          </p:cNvCxnSpPr>
          <p:nvPr/>
        </p:nvCxnSpPr>
        <p:spPr>
          <a:xfrm>
            <a:off x="4608512" y="2649324"/>
            <a:ext cx="0" cy="124376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4" idx="1"/>
            <a:endCxn id="24" idx="3"/>
          </p:cNvCxnSpPr>
          <p:nvPr/>
        </p:nvCxnSpPr>
        <p:spPr>
          <a:xfrm flipH="1">
            <a:off x="3093197" y="2387098"/>
            <a:ext cx="903247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>
            <a:off x="6032339" y="3446503"/>
            <a:ext cx="2235350" cy="293935"/>
          </a:xfrm>
          <a:prstGeom prst="straightConnector1">
            <a:avLst/>
          </a:prstGeom>
          <a:ln w="38100">
            <a:solidFill>
              <a:srgbClr val="CC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igura a mano libera 26"/>
          <p:cNvSpPr/>
          <p:nvPr/>
        </p:nvSpPr>
        <p:spPr>
          <a:xfrm>
            <a:off x="5281956" y="4116376"/>
            <a:ext cx="3682532" cy="1296144"/>
          </a:xfrm>
          <a:custGeom>
            <a:avLst/>
            <a:gdLst>
              <a:gd name="connsiteX0" fmla="*/ 0 w 3448050"/>
              <a:gd name="connsiteY0" fmla="*/ 1143000 h 1143000"/>
              <a:gd name="connsiteX1" fmla="*/ 869950 w 3448050"/>
              <a:gd name="connsiteY1" fmla="*/ 844550 h 1143000"/>
              <a:gd name="connsiteX2" fmla="*/ 1727200 w 3448050"/>
              <a:gd name="connsiteY2" fmla="*/ 196850 h 1143000"/>
              <a:gd name="connsiteX3" fmla="*/ 2603500 w 3448050"/>
              <a:gd name="connsiteY3" fmla="*/ 12700 h 1143000"/>
              <a:gd name="connsiteX4" fmla="*/ 3448050 w 344805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050" h="1143000">
                <a:moveTo>
                  <a:pt x="0" y="1143000"/>
                </a:moveTo>
                <a:lnTo>
                  <a:pt x="869950" y="844550"/>
                </a:lnTo>
                <a:lnTo>
                  <a:pt x="1727200" y="196850"/>
                </a:lnTo>
                <a:lnTo>
                  <a:pt x="2603500" y="12700"/>
                </a:lnTo>
                <a:lnTo>
                  <a:pt x="3448050" y="0"/>
                </a:lnTo>
              </a:path>
            </a:pathLst>
          </a:cu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2 27"/>
          <p:cNvCxnSpPr/>
          <p:nvPr/>
        </p:nvCxnSpPr>
        <p:spPr>
          <a:xfrm>
            <a:off x="8267688" y="3446503"/>
            <a:ext cx="192744" cy="648072"/>
          </a:xfrm>
          <a:prstGeom prst="straightConnector1">
            <a:avLst/>
          </a:prstGeom>
          <a:ln w="38100">
            <a:solidFill>
              <a:srgbClr val="CC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146733" y="4653136"/>
            <a:ext cx="4677803" cy="144016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146733" y="4941168"/>
            <a:ext cx="4677803" cy="144016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146733" y="5301208"/>
            <a:ext cx="4677803" cy="144016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0" y="881110"/>
            <a:ext cx="2949227" cy="30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1017184" y="1932440"/>
            <a:ext cx="2064720" cy="180020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41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La CO-DIGESTIONE</a:t>
            </a:r>
            <a:r>
              <a:rPr lang="it-IT" b="1" dirty="0" smtClean="0">
                <a:solidFill>
                  <a:prstClr val="white"/>
                </a:solidFill>
              </a:rPr>
              <a:t/>
            </a:r>
            <a:br>
              <a:rPr lang="it-IT" b="1" dirty="0" smtClean="0">
                <a:solidFill>
                  <a:prstClr val="white"/>
                </a:solidFill>
              </a:rPr>
            </a:br>
            <a:endParaRPr lang="it-IT" sz="2200" i="1" dirty="0"/>
          </a:p>
        </p:txBody>
      </p:sp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359024" y="1844824"/>
          <a:ext cx="8245424" cy="1296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736"/>
                <a:gridCol w="792088"/>
                <a:gridCol w="1350150"/>
                <a:gridCol w="1350150"/>
                <a:gridCol w="1350150"/>
                <a:gridCol w="1350150"/>
              </a:tblGrid>
              <a:tr h="227394">
                <a:tc rowSpan="2"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PARAMETRO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u.d.m.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AQUARNO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CUOIODEPUR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86569">
                <a:tc vMerge="1"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Dig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. MESOFILA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Dig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. TERMOFILA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Dig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. MESOFILA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Dig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. TERMOFILA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27394">
                <a:tc>
                  <a:txBody>
                    <a:bodyPr/>
                    <a:lstStyle/>
                    <a:p>
                      <a:r>
                        <a:rPr lang="it-IT" sz="1400" b="1" i="1" dirty="0" smtClean="0"/>
                        <a:t>COD</a:t>
                      </a:r>
                      <a:endParaRPr lang="it-IT" sz="1400" b="1" i="1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mgO</a:t>
                      </a:r>
                      <a:r>
                        <a:rPr lang="it-IT" sz="1400" baseline="-25000" dirty="0" smtClean="0"/>
                        <a:t>2</a:t>
                      </a:r>
                      <a:r>
                        <a:rPr lang="it-IT" sz="1400" dirty="0" smtClean="0"/>
                        <a:t>/L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63100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55000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42900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49000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7394">
                <a:tc>
                  <a:txBody>
                    <a:bodyPr/>
                    <a:lstStyle/>
                    <a:p>
                      <a:r>
                        <a:rPr lang="it-IT" sz="1400" b="1" i="1" dirty="0" err="1" smtClean="0"/>
                        <a:t>sCOD</a:t>
                      </a:r>
                      <a:endParaRPr lang="it-IT" sz="1400" b="1" i="1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mgO</a:t>
                      </a:r>
                      <a:r>
                        <a:rPr lang="it-IT" sz="1400" baseline="-25000" dirty="0" smtClean="0"/>
                        <a:t>2</a:t>
                      </a:r>
                      <a:r>
                        <a:rPr lang="it-IT" sz="1400" dirty="0" smtClean="0"/>
                        <a:t>/L</a:t>
                      </a:r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12550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12600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11420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10960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7394">
                <a:tc>
                  <a:txBody>
                    <a:bodyPr/>
                    <a:lstStyle/>
                    <a:p>
                      <a:r>
                        <a:rPr lang="it-IT" sz="1400" b="1" i="1" dirty="0" smtClean="0"/>
                        <a:t>Idrolizzato proteico</a:t>
                      </a:r>
                      <a:r>
                        <a:rPr lang="it-IT" sz="1400" b="1" i="1" baseline="0" dirty="0" smtClean="0"/>
                        <a:t> acido </a:t>
                      </a:r>
                      <a:endParaRPr lang="it-IT" sz="1400" b="1" i="1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% </a:t>
                      </a:r>
                      <a:r>
                        <a:rPr lang="it-IT" sz="1400" baseline="-25000" dirty="0" smtClean="0"/>
                        <a:t>(</a:t>
                      </a:r>
                      <a:r>
                        <a:rPr lang="it-IT" sz="1400" baseline="-25000" dirty="0" err="1" smtClean="0"/>
                        <a:t>p</a:t>
                      </a:r>
                      <a:r>
                        <a:rPr lang="it-IT" sz="1400" baseline="-25000" dirty="0" smtClean="0"/>
                        <a:t>/</a:t>
                      </a:r>
                      <a:r>
                        <a:rPr lang="it-IT" sz="1400" baseline="-25000" dirty="0" err="1" smtClean="0"/>
                        <a:t>p</a:t>
                      </a:r>
                      <a:r>
                        <a:rPr lang="it-IT" sz="1400" baseline="-25000" dirty="0" smtClean="0"/>
                        <a:t>)</a:t>
                      </a:r>
                      <a:endParaRPr lang="it-IT" sz="1400" baseline="-250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9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5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9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7</a:t>
                      </a:r>
                      <a:endParaRPr lang="it-IT" sz="1400" dirty="0"/>
                    </a:p>
                  </a:txBody>
                  <a:tcPr marL="36000" marR="3600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4" name="Gruppo 8"/>
          <p:cNvGrpSpPr>
            <a:grpSpLocks noChangeAspect="1"/>
          </p:cNvGrpSpPr>
          <p:nvPr/>
        </p:nvGrpSpPr>
        <p:grpSpPr>
          <a:xfrm>
            <a:off x="179512" y="6068088"/>
            <a:ext cx="8727796" cy="650760"/>
            <a:chOff x="-2825554" y="5075172"/>
            <a:chExt cx="21819495" cy="1626900"/>
          </a:xfrm>
        </p:grpSpPr>
        <p:pic>
          <p:nvPicPr>
            <p:cNvPr id="17" name="Picture 2" descr="C:\Users\uso21.DEPURATOREAQUAR\Documents\META\SITO INTERNET\CONTENUTI\PCreoLoghi_AngoloFrase3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36190" y="5075172"/>
              <a:ext cx="6157751" cy="16078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8" name="Picture 3" descr="C:\Users\uso21.DEPURATOREAQUAR\Documents\META\SITO INTERNET\CONTENUTI\LogoMETA con didascal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825554" y="5281374"/>
              <a:ext cx="5040561" cy="14206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sp>
        <p:nvSpPr>
          <p:cNvPr id="14" name="CasellaDiTesto 13"/>
          <p:cNvSpPr txBox="1"/>
          <p:nvPr/>
        </p:nvSpPr>
        <p:spPr>
          <a:xfrm>
            <a:off x="323528" y="836712"/>
            <a:ext cx="7200800" cy="89255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it-IT" sz="2000" b="1" dirty="0" smtClean="0"/>
              <a:t>Sperimentazione su scala pilota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it-IT" sz="1600" dirty="0" err="1" smtClean="0"/>
              <a:t>Co-digestione</a:t>
            </a:r>
            <a:r>
              <a:rPr lang="it-IT" sz="1600" dirty="0" smtClean="0"/>
              <a:t> di fango secondario industriale e idrolizzato proteico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it-IT" sz="1600" dirty="0" err="1" smtClean="0"/>
              <a:t>Co-digestione</a:t>
            </a:r>
            <a:r>
              <a:rPr lang="it-IT" sz="1600" dirty="0" smtClean="0"/>
              <a:t> di fango primario industriale e idrolizzato proteico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861048"/>
            <a:ext cx="46851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4041775" cy="342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tangolo 19"/>
          <p:cNvSpPr/>
          <p:nvPr/>
        </p:nvSpPr>
        <p:spPr>
          <a:xfrm>
            <a:off x="179512" y="4293096"/>
            <a:ext cx="72008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3347864" y="4797152"/>
            <a:ext cx="72008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3347864" y="4077072"/>
            <a:ext cx="72008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179512" y="5733256"/>
            <a:ext cx="720080" cy="5040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3347864" y="6165304"/>
            <a:ext cx="720080" cy="5040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3347864" y="5445224"/>
            <a:ext cx="720080" cy="5040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4168</Words>
  <Application>Microsoft Office PowerPoint</Application>
  <PresentationFormat>Presentazione su schermo (4:3)</PresentationFormat>
  <Paragraphs>1617</Paragraphs>
  <Slides>49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1" baseType="lpstr">
      <vt:lpstr>Tema di Office</vt:lpstr>
      <vt:lpstr>Graph</vt:lpstr>
      <vt:lpstr>M.E.TA.  Matter and Energy from TAnnery sludges</vt:lpstr>
      <vt:lpstr>IL PROGETTO</vt:lpstr>
      <vt:lpstr>OBIETTIVO OPERATIVO 1</vt:lpstr>
      <vt:lpstr>OBIETTIVO OPERATIVO 1  Definizione di un  modello predittivo della qualità futura dei fanghi e dei rifiuti</vt:lpstr>
      <vt:lpstr>OBIETTIVO OPERATIVO 2 Ricerca delle condizioni ottimali di valorizzazione energetica</vt:lpstr>
      <vt:lpstr>Piloti da 150 L e GENERAZIONE INOCULI</vt:lpstr>
      <vt:lpstr>Studio dei PRETRATTAMENTI</vt:lpstr>
      <vt:lpstr>RISULTATI PRETRATTAMENTI</vt:lpstr>
      <vt:lpstr>La CO-DIGESTIONE </vt:lpstr>
      <vt:lpstr>La CO-DIGESTIONE</vt:lpstr>
      <vt:lpstr>La CO-DIGESTIONE</vt:lpstr>
      <vt:lpstr>La CO-DIGESTIONE</vt:lpstr>
      <vt:lpstr>PROGETTAZIONE DIGESTORE 5m3</vt:lpstr>
      <vt:lpstr>REALIZZAZIONE PILOTI da 5m3</vt:lpstr>
      <vt:lpstr>DIGESTIONE ANAEROBICA AQUARNO</vt:lpstr>
      <vt:lpstr>DIGESTIONE ANAEROBICA AQUARNO</vt:lpstr>
      <vt:lpstr>DIGESTIONE ANAEROBICA AQUARNO</vt:lpstr>
      <vt:lpstr>DIGESTIONE ANAEROBICA AQUARNO</vt:lpstr>
      <vt:lpstr>INCIDENTI E MODIFICHE AQUARNO</vt:lpstr>
      <vt:lpstr>MODIFICHE GUARDIA IDRAULICA AQUARNO</vt:lpstr>
      <vt:lpstr>DIGESTIONE ANAEROBICA CUOIODEPUR</vt:lpstr>
      <vt:lpstr>DIGESTIONE ANAEROBICA CUOIODEPUR</vt:lpstr>
      <vt:lpstr>DIGESTIONE ANAEROBICA CUOIODEPUR</vt:lpstr>
      <vt:lpstr>DIGESTIONE ANAEROBICA CUOIODEPUR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GASSIFICAZIONE Caratterizzazioni energetiche matrici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OBIETTIVO OPERATIVO 3 RICERCA DELLE CONDIZIONI OTTIMALI PER IL RECUPERO DI MATERIA</vt:lpstr>
      <vt:lpstr>OBIETTIVO OPERATIVO 3 </vt:lpstr>
      <vt:lpstr>RECUPERO DI MATERIA UTILIZZO AGRONOMICO DIGESTATO </vt:lpstr>
      <vt:lpstr>RECUPERO DI MATERIA PROVE DI COMPOSTAGGIO</vt:lpstr>
      <vt:lpstr>RECUPERO DI MATERIA CENERI GASSIFICAZIONE DIGESTATO</vt:lpstr>
      <vt:lpstr>RECUPERO DI MATERIA CENERI GASSIFICAZIONE DIGESTATO</vt:lpstr>
      <vt:lpstr>OBIETTIVO OPERATIVO 4 Valutazione critica dei risultati e validazione</vt:lpstr>
      <vt:lpstr>OBIETTIVO OPERATIVO 4 Impostazione dell’Inventario del Ciclo di Vita </vt:lpstr>
      <vt:lpstr>OBIETTIVO OPERATIVO 4 Impostazione dell’Inventario del Ciclo di Vita </vt:lpstr>
      <vt:lpstr>OBIETTIVO OPERATIVO 4 Impostazione dell’Inventario del Ciclo di Vita </vt:lpstr>
      <vt:lpstr>OBIETTIVO OPERATIVO 4 Confronto tra stato attuale e stato modificato</vt:lpstr>
      <vt:lpstr>OBIETTIVO OPERATIVO 4 Confronto tra stato attuale e stato modificato</vt:lpstr>
      <vt:lpstr>OBIETTIVO OPERATIVO 4 Confronto tra stato attuale e stato modificato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M.E.TA.  Matter and Energy from TAnnery sludges</dc:title>
  <dc:creator>Marco Viviani</dc:creator>
  <cp:lastModifiedBy>MARCO VIVIANI</cp:lastModifiedBy>
  <cp:revision>57</cp:revision>
  <dcterms:created xsi:type="dcterms:W3CDTF">2015-05-29T14:03:44Z</dcterms:created>
  <dcterms:modified xsi:type="dcterms:W3CDTF">2015-06-17T21:09:30Z</dcterms:modified>
</cp:coreProperties>
</file>